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125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117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33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119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23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120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29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31.xml"/>
  <Override ContentType="application/vnd.openxmlformats-officedocument.presentationml.notesSlide+xml" PartName="/ppt/notesSlides/notesSlide127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116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24.xml"/>
  <Override ContentType="application/vnd.openxmlformats-officedocument.presentationml.notesSlide+xml" PartName="/ppt/notesSlides/notesSlide126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122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118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3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2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132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115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1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13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123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18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98.xml"/>
  <Override ContentType="application/vnd.openxmlformats-officedocument.presentationml.slide+xml" PartName="/ppt/slides/slide125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129.xml"/>
  <Override ContentType="application/vnd.openxmlformats-officedocument.presentationml.slide+xml" PartName="/ppt/slides/slide63.xml"/>
  <Override ContentType="application/vnd.openxmlformats-officedocument.presentationml.slide+xml" PartName="/ppt/slides/slide131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116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133.xml"/>
  <Override ContentType="application/vnd.openxmlformats-officedocument.presentationml.slide+xml" PartName="/ppt/slides/slide91.xml"/>
  <Override ContentType="application/vnd.openxmlformats-officedocument.presentationml.slide+xml" PartName="/ppt/slides/slide114.xml"/>
  <Override ContentType="application/vnd.openxmlformats-officedocument.presentationml.slide+xml" PartName="/ppt/slides/slide31.xml"/>
  <Override ContentType="application/vnd.openxmlformats-officedocument.presentationml.slide+xml" PartName="/ppt/slides/slide127.xml"/>
  <Override ContentType="application/vnd.openxmlformats-officedocument.presentationml.slide+xml" PartName="/ppt/slides/slide120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22.xml"/>
  <Override ContentType="application/vnd.openxmlformats-officedocument.presentationml.slide+xml" PartName="/ppt/slides/slide130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1.xml"/>
  <Override ContentType="application/vnd.openxmlformats-officedocument.presentationml.slide+xml" PartName="/ppt/slides/slide110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124.xml"/>
  <Override ContentType="application/vnd.openxmlformats-officedocument.presentationml.slide+xml" PartName="/ppt/slides/slide83.xml"/>
  <Override ContentType="application/vnd.openxmlformats-officedocument.presentationml.slide+xml" PartName="/ppt/slides/slide106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119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126.xml"/>
  <Override ContentType="application/vnd.openxmlformats-officedocument.presentationml.slide+xml" PartName="/ppt/slides/slide109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117.xml"/>
  <Override ContentType="application/vnd.openxmlformats-officedocument.presentationml.slide+xml" PartName="/ppt/slides/slide132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128.xml"/>
  <Override ContentType="application/vnd.openxmlformats-officedocument.presentationml.slide+xml" PartName="/ppt/slides/slide92.xml"/>
  <Override ContentType="application/vnd.openxmlformats-officedocument.presentationml.slide+xml" PartName="/ppt/slides/slide115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  <p:sldId id="354" r:id="rId104"/>
    <p:sldId id="355" r:id="rId105"/>
    <p:sldId id="356" r:id="rId106"/>
    <p:sldId id="357" r:id="rId107"/>
    <p:sldId id="358" r:id="rId108"/>
    <p:sldId id="359" r:id="rId109"/>
    <p:sldId id="360" r:id="rId110"/>
    <p:sldId id="361" r:id="rId111"/>
    <p:sldId id="362" r:id="rId112"/>
    <p:sldId id="363" r:id="rId113"/>
    <p:sldId id="364" r:id="rId114"/>
    <p:sldId id="365" r:id="rId115"/>
    <p:sldId id="366" r:id="rId116"/>
    <p:sldId id="367" r:id="rId117"/>
    <p:sldId id="368" r:id="rId118"/>
    <p:sldId id="369" r:id="rId119"/>
    <p:sldId id="370" r:id="rId120"/>
    <p:sldId id="371" r:id="rId121"/>
    <p:sldId id="372" r:id="rId122"/>
    <p:sldId id="373" r:id="rId123"/>
    <p:sldId id="374" r:id="rId124"/>
    <p:sldId id="375" r:id="rId125"/>
    <p:sldId id="376" r:id="rId126"/>
    <p:sldId id="377" r:id="rId127"/>
    <p:sldId id="378" r:id="rId128"/>
    <p:sldId id="379" r:id="rId129"/>
    <p:sldId id="380" r:id="rId130"/>
    <p:sldId id="381" r:id="rId131"/>
    <p:sldId id="382" r:id="rId132"/>
    <p:sldId id="383" r:id="rId133"/>
    <p:sldId id="384" r:id="rId134"/>
    <p:sldId id="385" r:id="rId135"/>
    <p:sldId id="386" r:id="rId136"/>
    <p:sldId id="387" r:id="rId137"/>
    <p:sldId id="388" r:id="rId138"/>
  </p:sldIdLst>
  <p:sldSz cy="5143500" cx="9144000"/>
  <p:notesSz cx="6858000" cy="9144000"/>
  <p:embeddedFontLst>
    <p:embeddedFont>
      <p:font typeface="Helvetica Neue"/>
      <p:regular r:id="rId139"/>
      <p:bold r:id="rId140"/>
      <p:italic r:id="rId141"/>
      <p:boldItalic r:id="rId1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9981B0DA-F799-4FBA-B2AE-0950254882EB}">
  <a:tblStyle styleId="{9981B0DA-F799-4FBA-B2AE-0950254882EB}" styleName="Table_0">
    <a:wholeTbl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insideV>
        </a:tcBdr>
      </a:tcStyle>
    </a:wholeTb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07" Type="http://schemas.openxmlformats.org/officeDocument/2006/relationships/slide" Target="slides/slide102.xml"/><Relationship Id="rId106" Type="http://schemas.openxmlformats.org/officeDocument/2006/relationships/slide" Target="slides/slide101.xml"/><Relationship Id="rId105" Type="http://schemas.openxmlformats.org/officeDocument/2006/relationships/slide" Target="slides/slide100.xml"/><Relationship Id="rId104" Type="http://schemas.openxmlformats.org/officeDocument/2006/relationships/slide" Target="slides/slide99.xml"/><Relationship Id="rId109" Type="http://schemas.openxmlformats.org/officeDocument/2006/relationships/slide" Target="slides/slide104.xml"/><Relationship Id="rId108" Type="http://schemas.openxmlformats.org/officeDocument/2006/relationships/slide" Target="slides/slide103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103" Type="http://schemas.openxmlformats.org/officeDocument/2006/relationships/slide" Target="slides/slide98.xml"/><Relationship Id="rId102" Type="http://schemas.openxmlformats.org/officeDocument/2006/relationships/slide" Target="slides/slide97.xml"/><Relationship Id="rId101" Type="http://schemas.openxmlformats.org/officeDocument/2006/relationships/slide" Target="slides/slide96.xml"/><Relationship Id="rId100" Type="http://schemas.openxmlformats.org/officeDocument/2006/relationships/slide" Target="slides/slide95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29" Type="http://schemas.openxmlformats.org/officeDocument/2006/relationships/slide" Target="slides/slide124.xml"/><Relationship Id="rId128" Type="http://schemas.openxmlformats.org/officeDocument/2006/relationships/slide" Target="slides/slide123.xml"/><Relationship Id="rId127" Type="http://schemas.openxmlformats.org/officeDocument/2006/relationships/slide" Target="slides/slide122.xml"/><Relationship Id="rId126" Type="http://schemas.openxmlformats.org/officeDocument/2006/relationships/slide" Target="slides/slide121.xml"/><Relationship Id="rId26" Type="http://schemas.openxmlformats.org/officeDocument/2006/relationships/slide" Target="slides/slide21.xml"/><Relationship Id="rId121" Type="http://schemas.openxmlformats.org/officeDocument/2006/relationships/slide" Target="slides/slide116.xml"/><Relationship Id="rId25" Type="http://schemas.openxmlformats.org/officeDocument/2006/relationships/slide" Target="slides/slide20.xml"/><Relationship Id="rId120" Type="http://schemas.openxmlformats.org/officeDocument/2006/relationships/slide" Target="slides/slide115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125" Type="http://schemas.openxmlformats.org/officeDocument/2006/relationships/slide" Target="slides/slide120.xml"/><Relationship Id="rId29" Type="http://schemas.openxmlformats.org/officeDocument/2006/relationships/slide" Target="slides/slide24.xml"/><Relationship Id="rId124" Type="http://schemas.openxmlformats.org/officeDocument/2006/relationships/slide" Target="slides/slide119.xml"/><Relationship Id="rId123" Type="http://schemas.openxmlformats.org/officeDocument/2006/relationships/slide" Target="slides/slide118.xml"/><Relationship Id="rId122" Type="http://schemas.openxmlformats.org/officeDocument/2006/relationships/slide" Target="slides/slide117.xml"/><Relationship Id="rId95" Type="http://schemas.openxmlformats.org/officeDocument/2006/relationships/slide" Target="slides/slide90.xml"/><Relationship Id="rId94" Type="http://schemas.openxmlformats.org/officeDocument/2006/relationships/slide" Target="slides/slide89.xml"/><Relationship Id="rId97" Type="http://schemas.openxmlformats.org/officeDocument/2006/relationships/slide" Target="slides/slide92.xml"/><Relationship Id="rId96" Type="http://schemas.openxmlformats.org/officeDocument/2006/relationships/slide" Target="slides/slide91.xml"/><Relationship Id="rId11" Type="http://schemas.openxmlformats.org/officeDocument/2006/relationships/slide" Target="slides/slide6.xml"/><Relationship Id="rId99" Type="http://schemas.openxmlformats.org/officeDocument/2006/relationships/slide" Target="slides/slide94.xml"/><Relationship Id="rId10" Type="http://schemas.openxmlformats.org/officeDocument/2006/relationships/slide" Target="slides/slide5.xml"/><Relationship Id="rId98" Type="http://schemas.openxmlformats.org/officeDocument/2006/relationships/slide" Target="slides/slide93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91" Type="http://schemas.openxmlformats.org/officeDocument/2006/relationships/slide" Target="slides/slide86.xml"/><Relationship Id="rId90" Type="http://schemas.openxmlformats.org/officeDocument/2006/relationships/slide" Target="slides/slide85.xml"/><Relationship Id="rId93" Type="http://schemas.openxmlformats.org/officeDocument/2006/relationships/slide" Target="slides/slide88.xml"/><Relationship Id="rId92" Type="http://schemas.openxmlformats.org/officeDocument/2006/relationships/slide" Target="slides/slide87.xml"/><Relationship Id="rId118" Type="http://schemas.openxmlformats.org/officeDocument/2006/relationships/slide" Target="slides/slide113.xml"/><Relationship Id="rId117" Type="http://schemas.openxmlformats.org/officeDocument/2006/relationships/slide" Target="slides/slide112.xml"/><Relationship Id="rId116" Type="http://schemas.openxmlformats.org/officeDocument/2006/relationships/slide" Target="slides/slide111.xml"/><Relationship Id="rId115" Type="http://schemas.openxmlformats.org/officeDocument/2006/relationships/slide" Target="slides/slide110.xml"/><Relationship Id="rId119" Type="http://schemas.openxmlformats.org/officeDocument/2006/relationships/slide" Target="slides/slide114.xml"/><Relationship Id="rId15" Type="http://schemas.openxmlformats.org/officeDocument/2006/relationships/slide" Target="slides/slide10.xml"/><Relationship Id="rId110" Type="http://schemas.openxmlformats.org/officeDocument/2006/relationships/slide" Target="slides/slide105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14" Type="http://schemas.openxmlformats.org/officeDocument/2006/relationships/slide" Target="slides/slide109.xml"/><Relationship Id="rId18" Type="http://schemas.openxmlformats.org/officeDocument/2006/relationships/slide" Target="slides/slide13.xml"/><Relationship Id="rId113" Type="http://schemas.openxmlformats.org/officeDocument/2006/relationships/slide" Target="slides/slide108.xml"/><Relationship Id="rId112" Type="http://schemas.openxmlformats.org/officeDocument/2006/relationships/slide" Target="slides/slide107.xml"/><Relationship Id="rId111" Type="http://schemas.openxmlformats.org/officeDocument/2006/relationships/slide" Target="slides/slide106.xml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86" Type="http://schemas.openxmlformats.org/officeDocument/2006/relationships/slide" Target="slides/slide81.xml"/><Relationship Id="rId85" Type="http://schemas.openxmlformats.org/officeDocument/2006/relationships/slide" Target="slides/slide80.xml"/><Relationship Id="rId88" Type="http://schemas.openxmlformats.org/officeDocument/2006/relationships/slide" Target="slides/slide83.xml"/><Relationship Id="rId87" Type="http://schemas.openxmlformats.org/officeDocument/2006/relationships/slide" Target="slides/slide82.xml"/><Relationship Id="rId89" Type="http://schemas.openxmlformats.org/officeDocument/2006/relationships/slide" Target="slides/slide84.xml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2" Type="http://schemas.openxmlformats.org/officeDocument/2006/relationships/font" Target="fonts/HelveticaNeue-boldItalic.fntdata"/><Relationship Id="rId141" Type="http://schemas.openxmlformats.org/officeDocument/2006/relationships/font" Target="fonts/HelveticaNeue-italic.fntdata"/><Relationship Id="rId140" Type="http://schemas.openxmlformats.org/officeDocument/2006/relationships/font" Target="fonts/HelveticaNeue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75" Type="http://schemas.openxmlformats.org/officeDocument/2006/relationships/slide" Target="slides/slide70.xml"/><Relationship Id="rId74" Type="http://schemas.openxmlformats.org/officeDocument/2006/relationships/slide" Target="slides/slide69.xml"/><Relationship Id="rId77" Type="http://schemas.openxmlformats.org/officeDocument/2006/relationships/slide" Target="slides/slide72.xml"/><Relationship Id="rId76" Type="http://schemas.openxmlformats.org/officeDocument/2006/relationships/slide" Target="slides/slide71.xml"/><Relationship Id="rId79" Type="http://schemas.openxmlformats.org/officeDocument/2006/relationships/slide" Target="slides/slide74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139" Type="http://schemas.openxmlformats.org/officeDocument/2006/relationships/font" Target="fonts/HelveticaNeue-regular.fntdata"/><Relationship Id="rId138" Type="http://schemas.openxmlformats.org/officeDocument/2006/relationships/slide" Target="slides/slide133.xml"/><Relationship Id="rId137" Type="http://schemas.openxmlformats.org/officeDocument/2006/relationships/slide" Target="slides/slide132.xml"/><Relationship Id="rId132" Type="http://schemas.openxmlformats.org/officeDocument/2006/relationships/slide" Target="slides/slide127.xml"/><Relationship Id="rId131" Type="http://schemas.openxmlformats.org/officeDocument/2006/relationships/slide" Target="slides/slide126.xml"/><Relationship Id="rId130" Type="http://schemas.openxmlformats.org/officeDocument/2006/relationships/slide" Target="slides/slide125.xml"/><Relationship Id="rId136" Type="http://schemas.openxmlformats.org/officeDocument/2006/relationships/slide" Target="slides/slide131.xml"/><Relationship Id="rId135" Type="http://schemas.openxmlformats.org/officeDocument/2006/relationships/slide" Target="slides/slide130.xml"/><Relationship Id="rId134" Type="http://schemas.openxmlformats.org/officeDocument/2006/relationships/slide" Target="slides/slide129.xml"/><Relationship Id="rId133" Type="http://schemas.openxmlformats.org/officeDocument/2006/relationships/slide" Target="slides/slide128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66" Type="http://schemas.openxmlformats.org/officeDocument/2006/relationships/slide" Target="slides/slide61.xml"/><Relationship Id="rId65" Type="http://schemas.openxmlformats.org/officeDocument/2006/relationships/slide" Target="slides/slide60.xml"/><Relationship Id="rId68" Type="http://schemas.openxmlformats.org/officeDocument/2006/relationships/slide" Target="slides/slide63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69" Type="http://schemas.openxmlformats.org/officeDocument/2006/relationships/slide" Target="slides/slide6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5" Type="http://schemas.openxmlformats.org/officeDocument/2006/relationships/slide" Target="slides/slide50.xml"/><Relationship Id="rId54" Type="http://schemas.openxmlformats.org/officeDocument/2006/relationships/slide" Target="slides/slide49.xml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59" Type="http://schemas.openxmlformats.org/officeDocument/2006/relationships/slide" Target="slides/slide54.xml"/><Relationship Id="rId58" Type="http://schemas.openxmlformats.org/officeDocument/2006/relationships/slide" Target="slides/slide5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" name="Shape 3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Shape 13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7" name="Shape 1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" name="Shape 1648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9" name="Shape 164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7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8" name="Shape 1668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9" name="Shape 166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8" name="Shape 1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" name="Shape 1689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0" name="Shape 169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Shape 1711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2" name="Shape 171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0" name="Shape 1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1" name="Shape 1721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2" name="Shape 172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Shape 1729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0" name="Shape 173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6" name="Shape 1816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7" name="Shape 181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5" name="Shape 1825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6" name="Shape 182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44" name="Shape 1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5" name="Shape 1845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6" name="Shape 184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64" name="Shape 1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5" name="Shape 1865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6" name="Shape 186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Shape 15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Shape 1885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6" name="Shape 188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96" name="Shape 1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7" name="Shape 1897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8" name="Shape 189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26" name="Shape 1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7" name="Shape 1927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8" name="Shape 192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35" name="Shape 1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6" name="Shape 1936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7" name="Shape 193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46" name="Shape 1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7" name="Shape 1947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8" name="Shape 194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61" name="Shape 1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2" name="Shape 196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3" name="Shape 196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70" name="Shape 1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1" name="Shape 1971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2" name="Shape 197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81" name="Shape 1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2" name="Shape 198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3" name="Shape 198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87" name="Shape 1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8" name="Shape 1988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9" name="Shape 198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95" name="Shape 1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" name="Shape 1996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7" name="Shape 199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Shape 16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10" name="Shape 2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1" name="Shape 2011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2" name="Shape 201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26" name="Shape 2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" name="Shape 2027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8" name="Shape 202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45" name="Shape 2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6" name="Shape 2046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7" name="Shape 204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69" name="Shape 2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0" name="Shape 2070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1" name="Shape 207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Shape 2097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8" name="Shape 209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Shape 2124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5" name="Shape 212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50" name="Shape 2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1" name="Shape 2151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2" name="Shape 215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79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Shape 2180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1" name="Shape 218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88" name="Shape 2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9" name="Shape 2189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0" name="Shape 219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99" name="Shape 2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0" name="Shape 2200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1" name="Shape 220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Shape 18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15" name="Shape 2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6" name="Shape 2216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7" name="Shape 221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34" name="Shape 2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5" name="Shape 2235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6" name="Shape 223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4" name="Shape 2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5" name="Shape 2245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6" name="Shape 224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50" name="Shape 2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1" name="Shape 2251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2" name="Shape 225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Shape 20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Shape 21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Shape 22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Shape 23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Shape 23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Shape 27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" name="Shape 4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Shape 30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Shape 33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Shape 339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Shape 34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Shape 350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Shape 35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Shape 356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Shape 35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Shape 363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Shape 36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Shape 375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Shape 37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Shape 391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Shape 39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Shape 411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Shape 41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Shape 435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Shape 43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" name="Shape 4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Shape 449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Shape 45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Shape 461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Shape 46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Shape 474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Shape 47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Shape 489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Shape 49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Shape 503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Shape 50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Shape 518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Shape 51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Shape 531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Shape 53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Shape 54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" name="Shape 54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Shape 554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Shape 55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Shape 566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" name="Shape 56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Shape 6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Shape 58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Shape 58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Shape 601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" name="Shape 60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Shape 609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0" name="Shape 61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Shape 619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0" name="Shape 62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Shape 627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8" name="Shape 62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Shape 636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7" name="Shape 63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Shape 647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8" name="Shape 64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Shape 658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9" name="Shape 65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Shape 67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3" name="Shape 67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Shape 687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8" name="Shape 68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Shape 7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Shape 698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Shape 69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Shape 71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3" name="Shape 71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Shape 727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8" name="Shape 72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Shape 738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9" name="Shape 73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Shape 75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3" name="Shape 75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Shape 767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8" name="Shape 76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Shape 784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5" name="Shape 78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Shape 80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3" name="Shape 80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Shape 820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1" name="Shape 82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Shape 83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3" name="Shape 83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Shape 8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5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Shape 846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7" name="Shape 84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Shape 854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5" name="Shape 85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6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Shape 867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8" name="Shape 86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Shape 873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4" name="Shape 87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3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Shape 884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5" name="Shape 88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2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Shape 893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4" name="Shape 89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Shape 903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4" name="Shape 90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3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Shape 914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5" name="Shape 91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4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Shape 925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6" name="Shape 92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5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Shape 936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7" name="Shape 93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Shape 9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6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Shape 947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8" name="Shape 94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4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Shape 955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6" name="Shape 95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3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Shape 964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5" name="Shape 96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3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Shape 974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5" name="Shape 97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3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Shape 984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5" name="Shape 98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5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Shape 996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7" name="Shape 99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9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Shape 1010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1" name="Shape 101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4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Shape 1025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6" name="Shape 102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0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Shape 1041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2" name="Shape 104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0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Shape 1051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2" name="Shape 105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Shape 10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7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Shape 1058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9" name="Shape 105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Shape 1064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5" name="Shape 106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Shape 107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Shape 107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3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Shape 1084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5" name="Shape 108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8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Shape 1099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0" name="Shape 110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Shape 112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3" name="Shape 112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4" name="Shape 1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5" name="Shape 1155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6" name="Shape 115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Shape 1189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0" name="Shape 119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3" name="Shape 1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4" name="Shape 1224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5" name="Shape 122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0" name="Shape 1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1" name="Shape 1241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2" name="Shape 124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Shape 12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9" name="Shape 1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0" name="Shape 1260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1" name="Shape 126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1" name="Shape 1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2" name="Shape 128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3" name="Shape 128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8" name="Shape 1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9" name="Shape 1309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0" name="Shape 131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1" name="Shape 1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2" name="Shape 134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3" name="Shape 134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9" name="Shape 1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0" name="Shape 1380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1" name="Shape 138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0" name="Shape 1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1" name="Shape 1421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2" name="Shape 142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6" name="Shape 1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7" name="Shape 1467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8" name="Shape 146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0" name="Shape 1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1" name="Shape 1521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2" name="Shape 152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75" name="Shape 1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" name="Shape 1576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7" name="Shape 157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30" name="Shape 1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1" name="Shape 1631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2" name="Shape 163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/>
          <p:nvPr/>
        </p:nvSpPr>
        <p:spPr>
          <a:xfrm>
            <a:off x="0" y="4624125"/>
            <a:ext cx="9144000" cy="529200"/>
          </a:xfrm>
          <a:prstGeom prst="rect">
            <a:avLst/>
          </a:prstGeom>
          <a:solidFill>
            <a:srgbClr val="8C1515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" name="Shape 14"/>
          <p:cNvSpPr txBox="1"/>
          <p:nvPr/>
        </p:nvSpPr>
        <p:spPr>
          <a:xfrm>
            <a:off x="72200" y="4624125"/>
            <a:ext cx="5250900" cy="5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>
                <a:solidFill>
                  <a:srgbClr val="FFFFFF"/>
                </a:solidFill>
              </a:rPr>
              <a:t>Fei-Fei Li &amp; Andrej Karpathy &amp; Justin Johnson</a:t>
            </a:r>
          </a:p>
        </p:txBody>
      </p:sp>
      <p:sp>
        <p:nvSpPr>
          <p:cNvPr id="15" name="Shape 15"/>
          <p:cNvSpPr txBox="1"/>
          <p:nvPr/>
        </p:nvSpPr>
        <p:spPr>
          <a:xfrm>
            <a:off x="5326100" y="4617975"/>
            <a:ext cx="3501299" cy="5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>
                <a:solidFill>
                  <a:srgbClr val="FFFFFF"/>
                </a:solidFill>
              </a:rPr>
              <a:t>Lecture 13 -</a:t>
            </a:r>
          </a:p>
        </p:txBody>
      </p:sp>
      <p:sp>
        <p:nvSpPr>
          <p:cNvPr id="16" name="Shape 16"/>
          <p:cNvSpPr txBox="1"/>
          <p:nvPr>
            <p:ph idx="12" type="sldNum"/>
          </p:nvPr>
        </p:nvSpPr>
        <p:spPr>
          <a:xfrm>
            <a:off x="6392800" y="4667850"/>
            <a:ext cx="9009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z="2000">
                <a:solidFill>
                  <a:srgbClr val="FFFFFF"/>
                </a:solidFill>
              </a:rPr>
              <a:t>‹#›</a:t>
            </a:fld>
          </a:p>
        </p:txBody>
      </p:sp>
      <p:sp>
        <p:nvSpPr>
          <p:cNvPr id="17" name="Shape 17"/>
          <p:cNvSpPr txBox="1"/>
          <p:nvPr/>
        </p:nvSpPr>
        <p:spPr>
          <a:xfrm>
            <a:off x="7504580" y="4617975"/>
            <a:ext cx="1639500" cy="5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>
                <a:solidFill>
                  <a:srgbClr val="FFFFFF"/>
                </a:solidFill>
              </a:rPr>
              <a:t>24 Feb 2016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and 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SzPct val="100000"/>
              <a:defRPr sz="3600"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0" name="Shape 20"/>
          <p:cNvSpPr txBox="1"/>
          <p:nvPr>
            <p:ph idx="1" type="body"/>
          </p:nvPr>
        </p:nvSpPr>
        <p:spPr>
          <a:xfrm>
            <a:off x="457200" y="1200150"/>
            <a:ext cx="8229600" cy="33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1" name="Shape 21"/>
          <p:cNvSpPr txBox="1"/>
          <p:nvPr>
            <p:ph idx="12" type="sldNum"/>
          </p:nvPr>
        </p:nvSpPr>
        <p:spPr>
          <a:xfrm>
            <a:off x="6507723" y="4666350"/>
            <a:ext cx="8435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z="2000">
                <a:solidFill>
                  <a:srgbClr val="FFFFFF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and two columns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4" name="Shape 24"/>
          <p:cNvSpPr txBox="1"/>
          <p:nvPr>
            <p:ph idx="1" type="body"/>
          </p:nvPr>
        </p:nvSpPr>
        <p:spPr>
          <a:xfrm>
            <a:off x="457200" y="1200150"/>
            <a:ext cx="3994525" cy="3725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5" name="Shape 25"/>
          <p:cNvSpPr txBox="1"/>
          <p:nvPr>
            <p:ph idx="2" type="body"/>
          </p:nvPr>
        </p:nvSpPr>
        <p:spPr>
          <a:xfrm>
            <a:off x="4692273" y="1200150"/>
            <a:ext cx="3994525" cy="3725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6" name="Shape 26"/>
          <p:cNvSpPr txBox="1"/>
          <p:nvPr>
            <p:ph idx="12" type="sldNum"/>
          </p:nvPr>
        </p:nvSpPr>
        <p:spPr>
          <a:xfrm>
            <a:off x="8556791" y="4749850"/>
            <a:ext cx="548699" cy="393524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9" name="Shape 29"/>
          <p:cNvSpPr txBox="1"/>
          <p:nvPr>
            <p:ph idx="12" type="sldNum"/>
          </p:nvPr>
        </p:nvSpPr>
        <p:spPr>
          <a:xfrm>
            <a:off x="8556791" y="4749850"/>
            <a:ext cx="548699" cy="393524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/>
          <p:nvPr>
            <p:ph idx="12" type="sldNum"/>
          </p:nvPr>
        </p:nvSpPr>
        <p:spPr>
          <a:xfrm>
            <a:off x="8556791" y="4749850"/>
            <a:ext cx="548699" cy="393524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idx="12" type="sldNum"/>
          </p:nvPr>
        </p:nvSpPr>
        <p:spPr>
          <a:xfrm>
            <a:off x="8556791" y="4749850"/>
            <a:ext cx="548699" cy="393524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idx="12" type="sldNum"/>
          </p:nvPr>
        </p:nvSpPr>
        <p:spPr>
          <a:xfrm>
            <a:off x="8556791" y="4749850"/>
            <a:ext cx="548699" cy="39352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300">
                <a:solidFill>
                  <a:schemeClr val="dk1"/>
                </a:solidFill>
              </a:rPr>
              <a:t>‹#›</a:t>
            </a:fld>
          </a:p>
        </p:txBody>
      </p:sp>
      <p:sp>
        <p:nvSpPr>
          <p:cNvPr id="7" name="Shape 7"/>
          <p:cNvSpPr/>
          <p:nvPr/>
        </p:nvSpPr>
        <p:spPr>
          <a:xfrm>
            <a:off x="0" y="4624125"/>
            <a:ext cx="9144000" cy="529200"/>
          </a:xfrm>
          <a:prstGeom prst="rect">
            <a:avLst/>
          </a:prstGeom>
          <a:solidFill>
            <a:srgbClr val="8C1515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" name="Shape 8"/>
          <p:cNvSpPr txBox="1"/>
          <p:nvPr/>
        </p:nvSpPr>
        <p:spPr>
          <a:xfrm>
            <a:off x="5326100" y="4617975"/>
            <a:ext cx="3501299" cy="5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>
                <a:solidFill>
                  <a:srgbClr val="FFFFFF"/>
                </a:solidFill>
              </a:rPr>
              <a:t>Lecture 13 - </a:t>
            </a:r>
          </a:p>
        </p:txBody>
      </p:sp>
      <p:sp>
        <p:nvSpPr>
          <p:cNvPr id="9" name="Shape 9"/>
          <p:cNvSpPr txBox="1"/>
          <p:nvPr>
            <p:ph idx="2" type="sldNum"/>
          </p:nvPr>
        </p:nvSpPr>
        <p:spPr>
          <a:xfrm>
            <a:off x="6727324" y="4667850"/>
            <a:ext cx="843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>
                <a:solidFill>
                  <a:srgbClr val="FFFFFF"/>
                </a:solidFill>
              </a:rPr>
              <a:t> </a:t>
            </a:r>
            <a:fld id="{00000000-1234-1234-1234-123412341234}" type="slidenum">
              <a:rPr lang="en" sz="2000">
                <a:solidFill>
                  <a:srgbClr val="FFFFFF"/>
                </a:solidFill>
              </a:rPr>
              <a:t>‹#›</a:t>
            </a:fld>
          </a:p>
        </p:txBody>
      </p:sp>
      <p:sp>
        <p:nvSpPr>
          <p:cNvPr id="10" name="Shape 10"/>
          <p:cNvSpPr txBox="1"/>
          <p:nvPr/>
        </p:nvSpPr>
        <p:spPr>
          <a:xfrm>
            <a:off x="72200" y="4624125"/>
            <a:ext cx="5250900" cy="5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FFFFFF"/>
                </a:solidFill>
              </a:rPr>
              <a:t>Fei-Fei Li &amp; Andrej Karpathy &amp; Justin Johnson</a:t>
            </a:r>
          </a:p>
        </p:txBody>
      </p:sp>
      <p:sp>
        <p:nvSpPr>
          <p:cNvPr id="11" name="Shape 11"/>
          <p:cNvSpPr txBox="1"/>
          <p:nvPr/>
        </p:nvSpPr>
        <p:spPr>
          <a:xfrm>
            <a:off x="7504580" y="4617975"/>
            <a:ext cx="1639500" cy="5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>
                <a:solidFill>
                  <a:srgbClr val="FFFFFF"/>
                </a:solidFill>
              </a:rPr>
              <a:t>24 Feb 2016</a:t>
            </a: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Relationship Id="rId4" Type="http://schemas.openxmlformats.org/officeDocument/2006/relationships/image" Target="../media/image15.png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38.png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1.xml"/><Relationship Id="rId3" Type="http://schemas.openxmlformats.org/officeDocument/2006/relationships/image" Target="../media/image38.png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2.xml"/><Relationship Id="rId3" Type="http://schemas.openxmlformats.org/officeDocument/2006/relationships/image" Target="../media/image38.png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3.xml"/><Relationship Id="rId3" Type="http://schemas.openxmlformats.org/officeDocument/2006/relationships/image" Target="../media/image44.png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4.xml"/><Relationship Id="rId3" Type="http://schemas.openxmlformats.org/officeDocument/2006/relationships/image" Target="../media/image46.png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5.xml"/><Relationship Id="rId3" Type="http://schemas.openxmlformats.org/officeDocument/2006/relationships/image" Target="../media/image46.png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6.xml"/><Relationship Id="rId3" Type="http://schemas.openxmlformats.org/officeDocument/2006/relationships/image" Target="../media/image40.png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7.xml"/><Relationship Id="rId3" Type="http://schemas.openxmlformats.org/officeDocument/2006/relationships/image" Target="../media/image40.png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8.xml"/><Relationship Id="rId3" Type="http://schemas.openxmlformats.org/officeDocument/2006/relationships/image" Target="../media/image40.png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9.xml"/><Relationship Id="rId3" Type="http://schemas.openxmlformats.org/officeDocument/2006/relationships/image" Target="../media/image4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Relationship Id="rId4" Type="http://schemas.openxmlformats.org/officeDocument/2006/relationships/image" Target="../media/image8.png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0.xml"/><Relationship Id="rId3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1.xml"/><Relationship Id="rId3" Type="http://schemas.openxmlformats.org/officeDocument/2006/relationships/image" Target="../media/image46.png"/><Relationship Id="rId4" Type="http://schemas.openxmlformats.org/officeDocument/2006/relationships/image" Target="../media/image38.png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2.xml"/><Relationship Id="rId3" Type="http://schemas.openxmlformats.org/officeDocument/2006/relationships/image" Target="../media/image43.png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3.xml"/><Relationship Id="rId3" Type="http://schemas.openxmlformats.org/officeDocument/2006/relationships/image" Target="../media/image43.png"/><Relationship Id="rId4" Type="http://schemas.openxmlformats.org/officeDocument/2006/relationships/image" Target="../media/image45.png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4.xml"/><Relationship Id="rId3" Type="http://schemas.openxmlformats.org/officeDocument/2006/relationships/image" Target="../media/image43.png"/><Relationship Id="rId4" Type="http://schemas.openxmlformats.org/officeDocument/2006/relationships/image" Target="../media/image45.png"/></Relationships>
</file>

<file path=ppt/slides/_rels/slide1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5.xml"/><Relationship Id="rId3" Type="http://schemas.openxmlformats.org/officeDocument/2006/relationships/image" Target="../media/image50.png"/></Relationships>
</file>

<file path=ppt/slides/_rels/slide1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6.xml"/><Relationship Id="rId3" Type="http://schemas.openxmlformats.org/officeDocument/2006/relationships/image" Target="../media/image47.png"/><Relationship Id="rId4" Type="http://schemas.openxmlformats.org/officeDocument/2006/relationships/image" Target="../media/image50.png"/></Relationships>
</file>

<file path=ppt/slides/_rels/slide1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7.xml"/><Relationship Id="rId3" Type="http://schemas.openxmlformats.org/officeDocument/2006/relationships/hyperlink" Target="http://www.youtube.com/watch?v=Zt-7MI9eKEo" TargetMode="External"/><Relationship Id="rId4" Type="http://schemas.openxmlformats.org/officeDocument/2006/relationships/image" Target="../media/image48.jpg"/></Relationships>
</file>

<file path=ppt/slides/_rels/slide1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8.xml"/></Relationships>
</file>

<file path=ppt/slides/_rels/slide1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9.xml"/><Relationship Id="rId3" Type="http://schemas.openxmlformats.org/officeDocument/2006/relationships/image" Target="../media/image3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Relationship Id="rId4" Type="http://schemas.openxmlformats.org/officeDocument/2006/relationships/image" Target="../media/image25.png"/><Relationship Id="rId5" Type="http://schemas.openxmlformats.org/officeDocument/2006/relationships/image" Target="../media/image12.png"/></Relationships>
</file>

<file path=ppt/slides/_rels/slide1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0.xml"/><Relationship Id="rId3" Type="http://schemas.openxmlformats.org/officeDocument/2006/relationships/image" Target="../media/image38.png"/></Relationships>
</file>

<file path=ppt/slides/_rels/slide1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1.xml"/><Relationship Id="rId3" Type="http://schemas.openxmlformats.org/officeDocument/2006/relationships/image" Target="../media/image38.png"/><Relationship Id="rId4" Type="http://schemas.openxmlformats.org/officeDocument/2006/relationships/image" Target="../media/image49.png"/></Relationships>
</file>

<file path=ppt/slides/_rels/slide1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2.xml"/><Relationship Id="rId3" Type="http://schemas.openxmlformats.org/officeDocument/2006/relationships/image" Target="../media/image38.png"/><Relationship Id="rId4" Type="http://schemas.openxmlformats.org/officeDocument/2006/relationships/image" Target="../media/image49.png"/></Relationships>
</file>

<file path=ppt/slides/_rels/slide1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3.xml"/><Relationship Id="rId3" Type="http://schemas.openxmlformats.org/officeDocument/2006/relationships/image" Target="../media/image38.png"/><Relationship Id="rId4" Type="http://schemas.openxmlformats.org/officeDocument/2006/relationships/image" Target="../media/image49.png"/></Relationships>
</file>

<file path=ppt/slides/_rels/slide1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4.xml"/><Relationship Id="rId3" Type="http://schemas.openxmlformats.org/officeDocument/2006/relationships/image" Target="../media/image38.png"/><Relationship Id="rId4" Type="http://schemas.openxmlformats.org/officeDocument/2006/relationships/image" Target="../media/image49.png"/><Relationship Id="rId5" Type="http://schemas.openxmlformats.org/officeDocument/2006/relationships/image" Target="../media/image51.png"/></Relationships>
</file>

<file path=ppt/slides/_rels/slide1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5.xml"/><Relationship Id="rId3" Type="http://schemas.openxmlformats.org/officeDocument/2006/relationships/image" Target="../media/image38.png"/><Relationship Id="rId4" Type="http://schemas.openxmlformats.org/officeDocument/2006/relationships/image" Target="../media/image49.png"/><Relationship Id="rId5" Type="http://schemas.openxmlformats.org/officeDocument/2006/relationships/image" Target="../media/image51.png"/></Relationships>
</file>

<file path=ppt/slides/_rels/slide1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6.xml"/><Relationship Id="rId3" Type="http://schemas.openxmlformats.org/officeDocument/2006/relationships/image" Target="../media/image38.png"/><Relationship Id="rId4" Type="http://schemas.openxmlformats.org/officeDocument/2006/relationships/image" Target="../media/image49.png"/><Relationship Id="rId5" Type="http://schemas.openxmlformats.org/officeDocument/2006/relationships/image" Target="../media/image51.png"/></Relationships>
</file>

<file path=ppt/slides/_rels/slide1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7.xml"/><Relationship Id="rId3" Type="http://schemas.openxmlformats.org/officeDocument/2006/relationships/image" Target="../media/image53.png"/></Relationships>
</file>

<file path=ppt/slides/_rels/slide1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8.xml"/><Relationship Id="rId3" Type="http://schemas.openxmlformats.org/officeDocument/2006/relationships/image" Target="../media/image53.png"/></Relationships>
</file>

<file path=ppt/slides/_rels/slide1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9.xml"/><Relationship Id="rId3" Type="http://schemas.openxmlformats.org/officeDocument/2006/relationships/image" Target="../media/image49.png"/><Relationship Id="rId4" Type="http://schemas.openxmlformats.org/officeDocument/2006/relationships/image" Target="../media/image53.png"/><Relationship Id="rId5" Type="http://schemas.openxmlformats.org/officeDocument/2006/relationships/image" Target="../media/image5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/Relationships>
</file>

<file path=ppt/slides/_rels/slide1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0.xml"/><Relationship Id="rId3" Type="http://schemas.openxmlformats.org/officeDocument/2006/relationships/image" Target="../media/image49.png"/><Relationship Id="rId4" Type="http://schemas.openxmlformats.org/officeDocument/2006/relationships/image" Target="../media/image53.png"/><Relationship Id="rId5" Type="http://schemas.openxmlformats.org/officeDocument/2006/relationships/image" Target="../media/image51.png"/><Relationship Id="rId6" Type="http://schemas.openxmlformats.org/officeDocument/2006/relationships/image" Target="../media/image52.png"/></Relationships>
</file>

<file path=ppt/slides/_rels/slide1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1.xml"/><Relationship Id="rId3" Type="http://schemas.openxmlformats.org/officeDocument/2006/relationships/image" Target="../media/image53.png"/><Relationship Id="rId4" Type="http://schemas.openxmlformats.org/officeDocument/2006/relationships/image" Target="../media/image54.png"/></Relationships>
</file>

<file path=ppt/slides/_rels/slide1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2.xml"/><Relationship Id="rId3" Type="http://schemas.openxmlformats.org/officeDocument/2006/relationships/hyperlink" Target="http://www.youtube.com/watch?v=Ywv0Xi2-14Y" TargetMode="External"/><Relationship Id="rId4" Type="http://schemas.openxmlformats.org/officeDocument/2006/relationships/image" Target="../media/image55.jpg"/></Relationships>
</file>

<file path=ppt/slides/_rels/slide1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Relationship Id="rId4" Type="http://schemas.openxmlformats.org/officeDocument/2006/relationships/image" Target="../media/image2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2.png"/><Relationship Id="rId4" Type="http://schemas.openxmlformats.org/officeDocument/2006/relationships/image" Target="../media/image2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Relationship Id="rId4" Type="http://schemas.openxmlformats.org/officeDocument/2006/relationships/image" Target="../media/image2.png"/><Relationship Id="rId5" Type="http://schemas.openxmlformats.org/officeDocument/2006/relationships/image" Target="../media/image5.png"/><Relationship Id="rId6" Type="http://schemas.openxmlformats.org/officeDocument/2006/relationships/image" Target="../media/image3.png"/><Relationship Id="rId7" Type="http://schemas.openxmlformats.org/officeDocument/2006/relationships/image" Target="../media/image1.png"/><Relationship Id="rId8" Type="http://schemas.openxmlformats.org/officeDocument/2006/relationships/image" Target="../media/image4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7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7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7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7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6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6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6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6.png"/><Relationship Id="rId4" Type="http://schemas.openxmlformats.org/officeDocument/2006/relationships/image" Target="../media/image29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8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8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7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7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7.png"/><Relationship Id="rId4" Type="http://schemas.openxmlformats.org/officeDocument/2006/relationships/image" Target="../media/image32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33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33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22.png"/><Relationship Id="rId4" Type="http://schemas.openxmlformats.org/officeDocument/2006/relationships/image" Target="../media/image23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34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34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34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34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34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3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34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34.png"/><Relationship Id="rId4" Type="http://schemas.openxmlformats.org/officeDocument/2006/relationships/image" Target="../media/image35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36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36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36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36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36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36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39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9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Relationship Id="rId4" Type="http://schemas.openxmlformats.org/officeDocument/2006/relationships/image" Target="../media/image10.png"/><Relationship Id="rId5" Type="http://schemas.openxmlformats.org/officeDocument/2006/relationships/image" Target="../media/image12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0.xml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38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38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38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38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38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38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38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38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3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Relationship Id="rId4" Type="http://schemas.openxmlformats.org/officeDocument/2006/relationships/image" Target="../media/image11.png"/><Relationship Id="rId5" Type="http://schemas.openxmlformats.org/officeDocument/2006/relationships/image" Target="../media/image14.pn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38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38.pn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38.png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38.png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38.png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38.png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38.png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38.png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38.png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 txBox="1"/>
          <p:nvPr>
            <p:ph idx="12" type="sldNum"/>
          </p:nvPr>
        </p:nvSpPr>
        <p:spPr>
          <a:xfrm>
            <a:off x="6392800" y="4667850"/>
            <a:ext cx="9009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39" name="Shape 39"/>
          <p:cNvSpPr txBox="1"/>
          <p:nvPr/>
        </p:nvSpPr>
        <p:spPr>
          <a:xfrm>
            <a:off x="170825" y="191900"/>
            <a:ext cx="8872800" cy="40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4800">
                <a:latin typeface="Helvetica Neue"/>
                <a:ea typeface="Helvetica Neue"/>
                <a:cs typeface="Helvetica Neue"/>
                <a:sym typeface="Helvetica Neue"/>
              </a:rPr>
              <a:t>Lecture 13: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6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 algn="ctr">
              <a:spcBef>
                <a:spcPts val="0"/>
              </a:spcBef>
              <a:buNone/>
            </a:pPr>
            <a:r>
              <a:rPr lang="en" sz="4400">
                <a:latin typeface="Helvetica Neue"/>
                <a:ea typeface="Helvetica Neue"/>
                <a:cs typeface="Helvetica Neue"/>
                <a:sym typeface="Helvetica Neue"/>
              </a:rPr>
              <a:t>Segmentation and Attention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44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algn="ctr">
              <a:spcBef>
                <a:spcPts val="0"/>
              </a:spcBef>
              <a:buNone/>
            </a:pPr>
            <a:r>
              <a:t/>
            </a:r>
            <a:endParaRPr sz="4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Inception-v4</a:t>
            </a:r>
          </a:p>
        </p:txBody>
      </p:sp>
      <p:sp>
        <p:nvSpPr>
          <p:cNvPr id="142" name="Shape 142"/>
          <p:cNvSpPr txBox="1"/>
          <p:nvPr>
            <p:ph idx="12" type="sldNum"/>
          </p:nvPr>
        </p:nvSpPr>
        <p:spPr>
          <a:xfrm>
            <a:off x="6507723" y="4666350"/>
            <a:ext cx="8435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143" name="Shape 143"/>
          <p:cNvSpPr txBox="1"/>
          <p:nvPr/>
        </p:nvSpPr>
        <p:spPr>
          <a:xfrm>
            <a:off x="47300" y="4300575"/>
            <a:ext cx="6460500" cy="3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000">
                <a:solidFill>
                  <a:schemeClr val="dk1"/>
                </a:solidFill>
              </a:rPr>
              <a:t>Szegedy et al,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</a:rPr>
              <a:t>Inception-v4, Inception-ResNet and the Impact of Residual Connections on Learning, arXiv 2016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000">
                <a:solidFill>
                  <a:schemeClr val="dk1"/>
                </a:solidFill>
              </a:rPr>
              <a:t> </a:t>
            </a:r>
          </a:p>
        </p:txBody>
      </p:sp>
      <p:pic>
        <p:nvPicPr>
          <p:cNvPr id="144" name="Shape 1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5674" y="913962"/>
            <a:ext cx="1251100" cy="33155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5" name="Shape 145"/>
          <p:cNvCxnSpPr/>
          <p:nvPr/>
        </p:nvCxnSpPr>
        <p:spPr>
          <a:xfrm>
            <a:off x="3277050" y="2092100"/>
            <a:ext cx="18690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46" name="Shape 146"/>
          <p:cNvSpPr txBox="1"/>
          <p:nvPr/>
        </p:nvSpPr>
        <p:spPr>
          <a:xfrm>
            <a:off x="3946045" y="1696404"/>
            <a:ext cx="531000" cy="354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x3</a:t>
            </a:r>
          </a:p>
        </p:txBody>
      </p:sp>
      <p:pic>
        <p:nvPicPr>
          <p:cNvPr id="147" name="Shape 1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12325" y="1131473"/>
            <a:ext cx="2766748" cy="180935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Shape 148"/>
          <p:cNvSpPr txBox="1"/>
          <p:nvPr/>
        </p:nvSpPr>
        <p:spPr>
          <a:xfrm>
            <a:off x="1178900" y="3556338"/>
            <a:ext cx="876899" cy="341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en"/>
              <a:t>9 layers</a:t>
            </a:r>
          </a:p>
        </p:txBody>
      </p:sp>
      <p:sp>
        <p:nvSpPr>
          <p:cNvPr id="149" name="Shape 149"/>
          <p:cNvSpPr txBox="1"/>
          <p:nvPr/>
        </p:nvSpPr>
        <p:spPr>
          <a:xfrm>
            <a:off x="857675" y="3218655"/>
            <a:ext cx="1198199" cy="341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en"/>
              <a:t>4 x 3 layers</a:t>
            </a:r>
          </a:p>
        </p:txBody>
      </p:sp>
      <p:sp>
        <p:nvSpPr>
          <p:cNvPr id="150" name="Shape 150"/>
          <p:cNvSpPr txBox="1"/>
          <p:nvPr/>
        </p:nvSpPr>
        <p:spPr>
          <a:xfrm>
            <a:off x="857675" y="2864058"/>
            <a:ext cx="1198199" cy="341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en"/>
              <a:t>3 layers</a:t>
            </a:r>
          </a:p>
        </p:txBody>
      </p:sp>
      <p:sp>
        <p:nvSpPr>
          <p:cNvPr id="151" name="Shape 151"/>
          <p:cNvSpPr txBox="1"/>
          <p:nvPr/>
        </p:nvSpPr>
        <p:spPr>
          <a:xfrm>
            <a:off x="831000" y="2530513"/>
            <a:ext cx="1198199" cy="341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en"/>
              <a:t>5 x 7 layers</a:t>
            </a:r>
          </a:p>
        </p:txBody>
      </p:sp>
      <p:sp>
        <p:nvSpPr>
          <p:cNvPr id="152" name="Shape 152"/>
          <p:cNvSpPr txBox="1"/>
          <p:nvPr/>
        </p:nvSpPr>
        <p:spPr>
          <a:xfrm>
            <a:off x="857675" y="2200475"/>
            <a:ext cx="1198199" cy="341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en"/>
              <a:t>4 layers</a:t>
            </a:r>
          </a:p>
        </p:txBody>
      </p:sp>
      <p:sp>
        <p:nvSpPr>
          <p:cNvPr id="153" name="Shape 153"/>
          <p:cNvSpPr txBox="1"/>
          <p:nvPr/>
        </p:nvSpPr>
        <p:spPr>
          <a:xfrm>
            <a:off x="857675" y="1882127"/>
            <a:ext cx="1198199" cy="341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en"/>
              <a:t>3 x 4 layers</a:t>
            </a:r>
          </a:p>
        </p:txBody>
      </p:sp>
      <p:sp>
        <p:nvSpPr>
          <p:cNvPr id="154" name="Shape 154"/>
          <p:cNvSpPr/>
          <p:nvPr/>
        </p:nvSpPr>
        <p:spPr>
          <a:xfrm>
            <a:off x="719875" y="1923700"/>
            <a:ext cx="290099" cy="2076299"/>
          </a:xfrm>
          <a:prstGeom prst="leftBrace">
            <a:avLst>
              <a:gd fmla="val 64460" name="adj1"/>
              <a:gd fmla="val 50000" name="adj2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5" name="Shape 155"/>
          <p:cNvSpPr txBox="1"/>
          <p:nvPr/>
        </p:nvSpPr>
        <p:spPr>
          <a:xfrm>
            <a:off x="47300" y="2669650"/>
            <a:ext cx="671100" cy="341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en"/>
              <a:t>75 layers</a:t>
            </a: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50" name="Shape 1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1" name="Shape 165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Soft vs Hard Attention</a:t>
            </a:r>
          </a:p>
        </p:txBody>
      </p:sp>
      <p:sp>
        <p:nvSpPr>
          <p:cNvPr id="1652" name="Shape 1652"/>
          <p:cNvSpPr txBox="1"/>
          <p:nvPr>
            <p:ph idx="12" type="sldNum"/>
          </p:nvPr>
        </p:nvSpPr>
        <p:spPr>
          <a:xfrm>
            <a:off x="6507723" y="4666350"/>
            <a:ext cx="8435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1653" name="Shape 16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300" y="1015735"/>
            <a:ext cx="1214399" cy="1227024"/>
          </a:xfrm>
          <a:prstGeom prst="rect">
            <a:avLst/>
          </a:prstGeom>
          <a:noFill/>
          <a:ln>
            <a:noFill/>
          </a:ln>
        </p:spPr>
      </p:pic>
      <p:sp>
        <p:nvSpPr>
          <p:cNvPr id="1654" name="Shape 1654"/>
          <p:cNvSpPr/>
          <p:nvPr/>
        </p:nvSpPr>
        <p:spPr>
          <a:xfrm rot="-5400000">
            <a:off x="1506325" y="1213862"/>
            <a:ext cx="1030400" cy="830775"/>
          </a:xfrm>
          <a:prstGeom prst="flowChartManualOperation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55" name="Shape 1655"/>
          <p:cNvSpPr txBox="1"/>
          <p:nvPr/>
        </p:nvSpPr>
        <p:spPr>
          <a:xfrm>
            <a:off x="1599737" y="1399912"/>
            <a:ext cx="843599" cy="458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CNN</a:t>
            </a:r>
          </a:p>
        </p:txBody>
      </p:sp>
      <p:sp>
        <p:nvSpPr>
          <p:cNvPr id="1656" name="Shape 1656"/>
          <p:cNvSpPr txBox="1"/>
          <p:nvPr/>
        </p:nvSpPr>
        <p:spPr>
          <a:xfrm>
            <a:off x="311837" y="2142162"/>
            <a:ext cx="987300" cy="625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Image: </a:t>
            </a:r>
            <a:br>
              <a:rPr lang="en"/>
            </a:br>
            <a:r>
              <a:rPr lang="en"/>
              <a:t>H x W x 3</a:t>
            </a:r>
          </a:p>
        </p:txBody>
      </p:sp>
      <p:sp>
        <p:nvSpPr>
          <p:cNvPr id="1657" name="Shape 1657"/>
          <p:cNvSpPr txBox="1"/>
          <p:nvPr/>
        </p:nvSpPr>
        <p:spPr>
          <a:xfrm>
            <a:off x="2262350" y="1941730"/>
            <a:ext cx="1501799" cy="7973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Grid of features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/>
              <a:t>(Each D-dimensional)</a:t>
            </a:r>
          </a:p>
        </p:txBody>
      </p:sp>
      <p:graphicFrame>
        <p:nvGraphicFramePr>
          <p:cNvPr id="1658" name="Shape 1658"/>
          <p:cNvGraphicFramePr/>
          <p:nvPr/>
        </p:nvGraphicFramePr>
        <p:xfrm>
          <a:off x="2630400" y="1250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{9981B0DA-F799-4FBA-B2AE-0950254882EB}</a:tableStyleId>
              </a:tblPr>
              <a:tblGrid>
                <a:gridCol w="382850"/>
                <a:gridCol w="382850"/>
              </a:tblGrid>
              <a:tr h="285575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a</a:t>
                      </a:r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b</a:t>
                      </a:r>
                    </a:p>
                  </a:txBody>
                  <a:tcPr marT="91425" marB="91425" marR="91425" marL="91425" anchor="ctr"/>
                </a:tc>
              </a:tr>
              <a:tr h="285575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c</a:t>
                      </a:r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d</a:t>
                      </a: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graphicFrame>
        <p:nvGraphicFramePr>
          <p:cNvPr id="1659" name="Shape 1659"/>
          <p:cNvGraphicFramePr/>
          <p:nvPr/>
        </p:nvGraphicFramePr>
        <p:xfrm>
          <a:off x="2630400" y="29603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{9981B0DA-F799-4FBA-B2AE-0950254882EB}</a:tableStyleId>
              </a:tblPr>
              <a:tblGrid>
                <a:gridCol w="382850"/>
                <a:gridCol w="382850"/>
              </a:tblGrid>
              <a:tr h="285575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p</a:t>
                      </a:r>
                      <a:r>
                        <a:rPr baseline="-25000" lang="en"/>
                        <a:t>a</a:t>
                      </a:r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p</a:t>
                      </a:r>
                      <a:r>
                        <a:rPr baseline="-25000" lang="en"/>
                        <a:t>b</a:t>
                      </a:r>
                    </a:p>
                  </a:txBody>
                  <a:tcPr marT="91425" marB="91425" marR="91425" marL="91425" anchor="ctr"/>
                </a:tc>
              </a:tr>
              <a:tr h="285575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p</a:t>
                      </a:r>
                      <a:r>
                        <a:rPr baseline="-25000" lang="en"/>
                        <a:t>c</a:t>
                      </a:r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p</a:t>
                      </a:r>
                      <a:r>
                        <a:rPr baseline="-25000" lang="en"/>
                        <a:t>d</a:t>
                      </a: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sp>
        <p:nvSpPr>
          <p:cNvPr id="1660" name="Shape 1660"/>
          <p:cNvSpPr txBox="1"/>
          <p:nvPr/>
        </p:nvSpPr>
        <p:spPr>
          <a:xfrm>
            <a:off x="2181050" y="3666125"/>
            <a:ext cx="1664399" cy="7973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Distribution over grid locations</a:t>
            </a:r>
            <a:br>
              <a:rPr lang="en"/>
            </a:br>
            <a:r>
              <a:rPr lang="en"/>
              <a:t>p</a:t>
            </a:r>
            <a:r>
              <a:rPr baseline="-25000" lang="en"/>
              <a:t>a </a:t>
            </a:r>
            <a:r>
              <a:rPr lang="en"/>
              <a:t>+ p</a:t>
            </a:r>
            <a:r>
              <a:rPr baseline="-25000" lang="en"/>
              <a:t>b </a:t>
            </a:r>
            <a:r>
              <a:rPr lang="en"/>
              <a:t>+ p</a:t>
            </a:r>
            <a:r>
              <a:rPr baseline="-25000" lang="en"/>
              <a:t>c </a:t>
            </a:r>
            <a:r>
              <a:rPr lang="en"/>
              <a:t>+ p</a:t>
            </a:r>
            <a:r>
              <a:rPr baseline="-25000" lang="en"/>
              <a:t>c </a:t>
            </a:r>
            <a:r>
              <a:rPr lang="en"/>
              <a:t>= 1</a:t>
            </a:r>
          </a:p>
        </p:txBody>
      </p:sp>
      <p:sp>
        <p:nvSpPr>
          <p:cNvPr id="1661" name="Shape 1661"/>
          <p:cNvSpPr txBox="1"/>
          <p:nvPr/>
        </p:nvSpPr>
        <p:spPr>
          <a:xfrm>
            <a:off x="4556600" y="2330966"/>
            <a:ext cx="1664399" cy="7973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Context vector z</a:t>
            </a:r>
            <a:br>
              <a:rPr lang="en"/>
            </a:br>
            <a:r>
              <a:rPr lang="en"/>
              <a:t>(D-dimensional)</a:t>
            </a:r>
          </a:p>
        </p:txBody>
      </p:sp>
      <p:sp>
        <p:nvSpPr>
          <p:cNvPr id="1662" name="Shape 1662"/>
          <p:cNvSpPr txBox="1"/>
          <p:nvPr/>
        </p:nvSpPr>
        <p:spPr>
          <a:xfrm>
            <a:off x="311837" y="3040325"/>
            <a:ext cx="987300" cy="625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From RNN:</a:t>
            </a:r>
          </a:p>
        </p:txBody>
      </p:sp>
      <p:cxnSp>
        <p:nvCxnSpPr>
          <p:cNvPr id="1663" name="Shape 1663"/>
          <p:cNvCxnSpPr>
            <a:stCxn id="1662" idx="3"/>
          </p:cNvCxnSpPr>
          <p:nvPr/>
        </p:nvCxnSpPr>
        <p:spPr>
          <a:xfrm flipH="1" rot="10800000">
            <a:off x="1299137" y="3352325"/>
            <a:ext cx="1103700" cy="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664" name="Shape 1664"/>
          <p:cNvCxnSpPr/>
          <p:nvPr/>
        </p:nvCxnSpPr>
        <p:spPr>
          <a:xfrm>
            <a:off x="3538462" y="1629725"/>
            <a:ext cx="1136400" cy="850499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665" name="Shape 1665"/>
          <p:cNvCxnSpPr/>
          <p:nvPr/>
        </p:nvCxnSpPr>
        <p:spPr>
          <a:xfrm flipH="1" rot="10800000">
            <a:off x="3484912" y="3015725"/>
            <a:ext cx="1196999" cy="336599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666" name="Shape 1666"/>
          <p:cNvSpPr txBox="1"/>
          <p:nvPr/>
        </p:nvSpPr>
        <p:spPr>
          <a:xfrm>
            <a:off x="0" y="4002175"/>
            <a:ext cx="1974600" cy="5348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800">
                <a:solidFill>
                  <a:schemeClr val="dk1"/>
                </a:solidFill>
              </a:rPr>
              <a:t>Xu et al, “Show, Attend and Tell: Neural Image Caption Generation with Visual Attention”, ICML 2015</a:t>
            </a: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70" name="Shape 1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1" name="Shape 16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Soft vs Hard Attention</a:t>
            </a:r>
          </a:p>
        </p:txBody>
      </p:sp>
      <p:sp>
        <p:nvSpPr>
          <p:cNvPr id="1672" name="Shape 1672"/>
          <p:cNvSpPr txBox="1"/>
          <p:nvPr>
            <p:ph idx="12" type="sldNum"/>
          </p:nvPr>
        </p:nvSpPr>
        <p:spPr>
          <a:xfrm>
            <a:off x="6507723" y="4666350"/>
            <a:ext cx="8435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1673" name="Shape 16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300" y="1015735"/>
            <a:ext cx="1214399" cy="1227024"/>
          </a:xfrm>
          <a:prstGeom prst="rect">
            <a:avLst/>
          </a:prstGeom>
          <a:noFill/>
          <a:ln>
            <a:noFill/>
          </a:ln>
        </p:spPr>
      </p:pic>
      <p:sp>
        <p:nvSpPr>
          <p:cNvPr id="1674" name="Shape 1674"/>
          <p:cNvSpPr/>
          <p:nvPr/>
        </p:nvSpPr>
        <p:spPr>
          <a:xfrm rot="-5400000">
            <a:off x="1506325" y="1213862"/>
            <a:ext cx="1030400" cy="830775"/>
          </a:xfrm>
          <a:prstGeom prst="flowChartManualOperation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75" name="Shape 1675"/>
          <p:cNvSpPr txBox="1"/>
          <p:nvPr/>
        </p:nvSpPr>
        <p:spPr>
          <a:xfrm>
            <a:off x="1599737" y="1399912"/>
            <a:ext cx="843599" cy="458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CNN</a:t>
            </a:r>
          </a:p>
        </p:txBody>
      </p:sp>
      <p:sp>
        <p:nvSpPr>
          <p:cNvPr id="1676" name="Shape 1676"/>
          <p:cNvSpPr txBox="1"/>
          <p:nvPr/>
        </p:nvSpPr>
        <p:spPr>
          <a:xfrm>
            <a:off x="311837" y="2142162"/>
            <a:ext cx="987300" cy="625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Image: </a:t>
            </a:r>
            <a:br>
              <a:rPr lang="en"/>
            </a:br>
            <a:r>
              <a:rPr lang="en"/>
              <a:t>H x W x 3</a:t>
            </a:r>
          </a:p>
        </p:txBody>
      </p:sp>
      <p:sp>
        <p:nvSpPr>
          <p:cNvPr id="1677" name="Shape 1677"/>
          <p:cNvSpPr txBox="1"/>
          <p:nvPr/>
        </p:nvSpPr>
        <p:spPr>
          <a:xfrm>
            <a:off x="2262350" y="1941730"/>
            <a:ext cx="1501799" cy="7973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Grid of features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/>
              <a:t>(Each D-dimensional)</a:t>
            </a:r>
          </a:p>
        </p:txBody>
      </p:sp>
      <p:graphicFrame>
        <p:nvGraphicFramePr>
          <p:cNvPr id="1678" name="Shape 1678"/>
          <p:cNvGraphicFramePr/>
          <p:nvPr/>
        </p:nvGraphicFramePr>
        <p:xfrm>
          <a:off x="2630400" y="1250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{9981B0DA-F799-4FBA-B2AE-0950254882EB}</a:tableStyleId>
              </a:tblPr>
              <a:tblGrid>
                <a:gridCol w="382850"/>
                <a:gridCol w="382850"/>
              </a:tblGrid>
              <a:tr h="285575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a</a:t>
                      </a:r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b</a:t>
                      </a:r>
                    </a:p>
                  </a:txBody>
                  <a:tcPr marT="91425" marB="91425" marR="91425" marL="91425" anchor="ctr"/>
                </a:tc>
              </a:tr>
              <a:tr h="285575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c</a:t>
                      </a:r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d</a:t>
                      </a: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graphicFrame>
        <p:nvGraphicFramePr>
          <p:cNvPr id="1679" name="Shape 1679"/>
          <p:cNvGraphicFramePr/>
          <p:nvPr/>
        </p:nvGraphicFramePr>
        <p:xfrm>
          <a:off x="2630400" y="29603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{9981B0DA-F799-4FBA-B2AE-0950254882EB}</a:tableStyleId>
              </a:tblPr>
              <a:tblGrid>
                <a:gridCol w="382850"/>
                <a:gridCol w="382850"/>
              </a:tblGrid>
              <a:tr h="285575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p</a:t>
                      </a:r>
                      <a:r>
                        <a:rPr baseline="-25000" lang="en"/>
                        <a:t>a</a:t>
                      </a:r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p</a:t>
                      </a:r>
                      <a:r>
                        <a:rPr baseline="-25000" lang="en"/>
                        <a:t>b</a:t>
                      </a:r>
                    </a:p>
                  </a:txBody>
                  <a:tcPr marT="91425" marB="91425" marR="91425" marL="91425" anchor="ctr"/>
                </a:tc>
              </a:tr>
              <a:tr h="285575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p</a:t>
                      </a:r>
                      <a:r>
                        <a:rPr baseline="-25000" lang="en"/>
                        <a:t>c</a:t>
                      </a:r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p</a:t>
                      </a:r>
                      <a:r>
                        <a:rPr baseline="-25000" lang="en"/>
                        <a:t>d</a:t>
                      </a: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sp>
        <p:nvSpPr>
          <p:cNvPr id="1680" name="Shape 1680"/>
          <p:cNvSpPr txBox="1"/>
          <p:nvPr/>
        </p:nvSpPr>
        <p:spPr>
          <a:xfrm>
            <a:off x="2181050" y="3666125"/>
            <a:ext cx="1664399" cy="7973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Distribution over grid locations</a:t>
            </a:r>
            <a:br>
              <a:rPr lang="en"/>
            </a:br>
            <a:r>
              <a:rPr lang="en"/>
              <a:t>p</a:t>
            </a:r>
            <a:r>
              <a:rPr baseline="-25000" lang="en"/>
              <a:t>a </a:t>
            </a:r>
            <a:r>
              <a:rPr lang="en"/>
              <a:t>+ p</a:t>
            </a:r>
            <a:r>
              <a:rPr baseline="-25000" lang="en"/>
              <a:t>b </a:t>
            </a:r>
            <a:r>
              <a:rPr lang="en"/>
              <a:t>+ p</a:t>
            </a:r>
            <a:r>
              <a:rPr baseline="-25000" lang="en"/>
              <a:t>c </a:t>
            </a:r>
            <a:r>
              <a:rPr lang="en"/>
              <a:t>+ p</a:t>
            </a:r>
            <a:r>
              <a:rPr baseline="-25000" lang="en"/>
              <a:t>c </a:t>
            </a:r>
            <a:r>
              <a:rPr lang="en"/>
              <a:t>= 1</a:t>
            </a:r>
          </a:p>
        </p:txBody>
      </p:sp>
      <p:sp>
        <p:nvSpPr>
          <p:cNvPr id="1681" name="Shape 1681"/>
          <p:cNvSpPr txBox="1"/>
          <p:nvPr/>
        </p:nvSpPr>
        <p:spPr>
          <a:xfrm>
            <a:off x="6374775" y="675275"/>
            <a:ext cx="2441100" cy="127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/>
              <a:t>Soft attention: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Summarize ALL locations</a:t>
            </a:r>
            <a:br>
              <a:rPr lang="en"/>
            </a:br>
            <a:r>
              <a:rPr lang="en"/>
              <a:t>z = p</a:t>
            </a:r>
            <a:r>
              <a:rPr baseline="-25000" lang="en"/>
              <a:t>a</a:t>
            </a:r>
            <a:r>
              <a:rPr lang="en"/>
              <a:t>a+ p</a:t>
            </a:r>
            <a:r>
              <a:rPr baseline="-25000" lang="en"/>
              <a:t>b</a:t>
            </a:r>
            <a:r>
              <a:rPr lang="en"/>
              <a:t>b</a:t>
            </a:r>
            <a:r>
              <a:rPr baseline="-25000" lang="en"/>
              <a:t> </a:t>
            </a:r>
            <a:r>
              <a:rPr lang="en"/>
              <a:t>+ p</a:t>
            </a:r>
            <a:r>
              <a:rPr baseline="-25000" lang="en"/>
              <a:t>c</a:t>
            </a:r>
            <a:r>
              <a:rPr lang="en"/>
              <a:t>c</a:t>
            </a:r>
            <a:r>
              <a:rPr baseline="-25000" lang="en"/>
              <a:t> </a:t>
            </a:r>
            <a:r>
              <a:rPr lang="en"/>
              <a:t>+ p</a:t>
            </a:r>
            <a:r>
              <a:rPr baseline="-25000" lang="en"/>
              <a:t>d</a:t>
            </a:r>
            <a:r>
              <a:rPr lang="en"/>
              <a:t>d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 algn="ctr">
              <a:spcBef>
                <a:spcPts val="0"/>
              </a:spcBef>
              <a:buNone/>
            </a:pPr>
            <a:r>
              <a:rPr lang="en"/>
              <a:t>Derivative dz/dp is nice!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/>
              <a:t>Train with gradient descent</a:t>
            </a:r>
          </a:p>
        </p:txBody>
      </p:sp>
      <p:sp>
        <p:nvSpPr>
          <p:cNvPr id="1682" name="Shape 1682"/>
          <p:cNvSpPr txBox="1"/>
          <p:nvPr/>
        </p:nvSpPr>
        <p:spPr>
          <a:xfrm>
            <a:off x="4556600" y="2330966"/>
            <a:ext cx="1664399" cy="7973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Context vector z</a:t>
            </a:r>
            <a:br>
              <a:rPr lang="en"/>
            </a:br>
            <a:r>
              <a:rPr lang="en"/>
              <a:t>(D-dimensional)</a:t>
            </a:r>
          </a:p>
        </p:txBody>
      </p:sp>
      <p:sp>
        <p:nvSpPr>
          <p:cNvPr id="1683" name="Shape 1683"/>
          <p:cNvSpPr txBox="1"/>
          <p:nvPr/>
        </p:nvSpPr>
        <p:spPr>
          <a:xfrm>
            <a:off x="311837" y="3040325"/>
            <a:ext cx="987300" cy="625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From RNN:</a:t>
            </a:r>
          </a:p>
        </p:txBody>
      </p:sp>
      <p:cxnSp>
        <p:nvCxnSpPr>
          <p:cNvPr id="1684" name="Shape 1684"/>
          <p:cNvCxnSpPr>
            <a:stCxn id="1683" idx="3"/>
          </p:cNvCxnSpPr>
          <p:nvPr/>
        </p:nvCxnSpPr>
        <p:spPr>
          <a:xfrm flipH="1" rot="10800000">
            <a:off x="1299137" y="3352325"/>
            <a:ext cx="1103700" cy="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685" name="Shape 1685"/>
          <p:cNvCxnSpPr/>
          <p:nvPr/>
        </p:nvCxnSpPr>
        <p:spPr>
          <a:xfrm>
            <a:off x="3538462" y="1629725"/>
            <a:ext cx="1136400" cy="850499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686" name="Shape 1686"/>
          <p:cNvCxnSpPr/>
          <p:nvPr/>
        </p:nvCxnSpPr>
        <p:spPr>
          <a:xfrm flipH="1" rot="10800000">
            <a:off x="3484912" y="3015725"/>
            <a:ext cx="1196999" cy="336599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687" name="Shape 1687"/>
          <p:cNvSpPr txBox="1"/>
          <p:nvPr/>
        </p:nvSpPr>
        <p:spPr>
          <a:xfrm>
            <a:off x="0" y="4002175"/>
            <a:ext cx="1974600" cy="5348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800">
                <a:solidFill>
                  <a:schemeClr val="dk1"/>
                </a:solidFill>
              </a:rPr>
              <a:t>Xu et al, “Show, Attend and Tell: Neural Image Caption Generation with Visual Attention”, ICML 2015</a:t>
            </a: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91" name="Shape 1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2" name="Shape 16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Soft vs Hard Attention</a:t>
            </a:r>
          </a:p>
        </p:txBody>
      </p:sp>
      <p:sp>
        <p:nvSpPr>
          <p:cNvPr id="1693" name="Shape 1693"/>
          <p:cNvSpPr txBox="1"/>
          <p:nvPr>
            <p:ph idx="12" type="sldNum"/>
          </p:nvPr>
        </p:nvSpPr>
        <p:spPr>
          <a:xfrm>
            <a:off x="6507723" y="4666350"/>
            <a:ext cx="8435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1694" name="Shape 16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300" y="1015735"/>
            <a:ext cx="1214399" cy="1227024"/>
          </a:xfrm>
          <a:prstGeom prst="rect">
            <a:avLst/>
          </a:prstGeom>
          <a:noFill/>
          <a:ln>
            <a:noFill/>
          </a:ln>
        </p:spPr>
      </p:pic>
      <p:sp>
        <p:nvSpPr>
          <p:cNvPr id="1695" name="Shape 1695"/>
          <p:cNvSpPr/>
          <p:nvPr/>
        </p:nvSpPr>
        <p:spPr>
          <a:xfrm rot="-5400000">
            <a:off x="1506325" y="1213862"/>
            <a:ext cx="1030400" cy="830775"/>
          </a:xfrm>
          <a:prstGeom prst="flowChartManualOperation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96" name="Shape 1696"/>
          <p:cNvSpPr txBox="1"/>
          <p:nvPr/>
        </p:nvSpPr>
        <p:spPr>
          <a:xfrm>
            <a:off x="1599737" y="1399912"/>
            <a:ext cx="843599" cy="458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CNN</a:t>
            </a:r>
          </a:p>
        </p:txBody>
      </p:sp>
      <p:sp>
        <p:nvSpPr>
          <p:cNvPr id="1697" name="Shape 1697"/>
          <p:cNvSpPr txBox="1"/>
          <p:nvPr/>
        </p:nvSpPr>
        <p:spPr>
          <a:xfrm>
            <a:off x="311837" y="2142162"/>
            <a:ext cx="987300" cy="625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Image: </a:t>
            </a:r>
            <a:br>
              <a:rPr lang="en"/>
            </a:br>
            <a:r>
              <a:rPr lang="en"/>
              <a:t>H x W x 3</a:t>
            </a:r>
          </a:p>
        </p:txBody>
      </p:sp>
      <p:sp>
        <p:nvSpPr>
          <p:cNvPr id="1698" name="Shape 1698"/>
          <p:cNvSpPr txBox="1"/>
          <p:nvPr/>
        </p:nvSpPr>
        <p:spPr>
          <a:xfrm>
            <a:off x="2262350" y="1941730"/>
            <a:ext cx="1501799" cy="7973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Grid of features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/>
              <a:t>(Each D-dimensional)</a:t>
            </a:r>
          </a:p>
        </p:txBody>
      </p:sp>
      <p:graphicFrame>
        <p:nvGraphicFramePr>
          <p:cNvPr id="1699" name="Shape 1699"/>
          <p:cNvGraphicFramePr/>
          <p:nvPr/>
        </p:nvGraphicFramePr>
        <p:xfrm>
          <a:off x="2630400" y="1250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{9981B0DA-F799-4FBA-B2AE-0950254882EB}</a:tableStyleId>
              </a:tblPr>
              <a:tblGrid>
                <a:gridCol w="382850"/>
                <a:gridCol w="382850"/>
              </a:tblGrid>
              <a:tr h="285575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a</a:t>
                      </a:r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b</a:t>
                      </a:r>
                    </a:p>
                  </a:txBody>
                  <a:tcPr marT="91425" marB="91425" marR="91425" marL="91425" anchor="ctr"/>
                </a:tc>
              </a:tr>
              <a:tr h="285575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c</a:t>
                      </a:r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d</a:t>
                      </a: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graphicFrame>
        <p:nvGraphicFramePr>
          <p:cNvPr id="1700" name="Shape 1700"/>
          <p:cNvGraphicFramePr/>
          <p:nvPr/>
        </p:nvGraphicFramePr>
        <p:xfrm>
          <a:off x="2630400" y="29603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{9981B0DA-F799-4FBA-B2AE-0950254882EB}</a:tableStyleId>
              </a:tblPr>
              <a:tblGrid>
                <a:gridCol w="382850"/>
                <a:gridCol w="382850"/>
              </a:tblGrid>
              <a:tr h="285575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p</a:t>
                      </a:r>
                      <a:r>
                        <a:rPr baseline="-25000" lang="en"/>
                        <a:t>a</a:t>
                      </a:r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p</a:t>
                      </a:r>
                      <a:r>
                        <a:rPr baseline="-25000" lang="en"/>
                        <a:t>b</a:t>
                      </a:r>
                    </a:p>
                  </a:txBody>
                  <a:tcPr marT="91425" marB="91425" marR="91425" marL="91425" anchor="ctr"/>
                </a:tc>
              </a:tr>
              <a:tr h="285575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p</a:t>
                      </a:r>
                      <a:r>
                        <a:rPr baseline="-25000" lang="en"/>
                        <a:t>c</a:t>
                      </a:r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p</a:t>
                      </a:r>
                      <a:r>
                        <a:rPr baseline="-25000" lang="en"/>
                        <a:t>d</a:t>
                      </a: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sp>
        <p:nvSpPr>
          <p:cNvPr id="1701" name="Shape 1701"/>
          <p:cNvSpPr txBox="1"/>
          <p:nvPr/>
        </p:nvSpPr>
        <p:spPr>
          <a:xfrm>
            <a:off x="2181050" y="3666125"/>
            <a:ext cx="1664399" cy="7973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Distribution over grid locations</a:t>
            </a:r>
            <a:br>
              <a:rPr lang="en"/>
            </a:br>
            <a:r>
              <a:rPr lang="en"/>
              <a:t>p</a:t>
            </a:r>
            <a:r>
              <a:rPr baseline="-25000" lang="en"/>
              <a:t>a </a:t>
            </a:r>
            <a:r>
              <a:rPr lang="en"/>
              <a:t>+ p</a:t>
            </a:r>
            <a:r>
              <a:rPr baseline="-25000" lang="en"/>
              <a:t>b </a:t>
            </a:r>
            <a:r>
              <a:rPr lang="en"/>
              <a:t>+ p</a:t>
            </a:r>
            <a:r>
              <a:rPr baseline="-25000" lang="en"/>
              <a:t>c </a:t>
            </a:r>
            <a:r>
              <a:rPr lang="en"/>
              <a:t>+ p</a:t>
            </a:r>
            <a:r>
              <a:rPr baseline="-25000" lang="en"/>
              <a:t>c </a:t>
            </a:r>
            <a:r>
              <a:rPr lang="en"/>
              <a:t>= 1</a:t>
            </a:r>
          </a:p>
        </p:txBody>
      </p:sp>
      <p:sp>
        <p:nvSpPr>
          <p:cNvPr id="1702" name="Shape 1702"/>
          <p:cNvSpPr txBox="1"/>
          <p:nvPr/>
        </p:nvSpPr>
        <p:spPr>
          <a:xfrm>
            <a:off x="6374775" y="675275"/>
            <a:ext cx="2441100" cy="127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/>
              <a:t>Soft attention: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Summarize ALL locations</a:t>
            </a:r>
            <a:br>
              <a:rPr lang="en"/>
            </a:br>
            <a:r>
              <a:rPr lang="en"/>
              <a:t>z = p</a:t>
            </a:r>
            <a:r>
              <a:rPr baseline="-25000" lang="en"/>
              <a:t>a</a:t>
            </a:r>
            <a:r>
              <a:rPr lang="en"/>
              <a:t>a+ p</a:t>
            </a:r>
            <a:r>
              <a:rPr baseline="-25000" lang="en"/>
              <a:t>b</a:t>
            </a:r>
            <a:r>
              <a:rPr lang="en"/>
              <a:t>b</a:t>
            </a:r>
            <a:r>
              <a:rPr baseline="-25000" lang="en"/>
              <a:t> </a:t>
            </a:r>
            <a:r>
              <a:rPr lang="en"/>
              <a:t>+ p</a:t>
            </a:r>
            <a:r>
              <a:rPr baseline="-25000" lang="en"/>
              <a:t>c</a:t>
            </a:r>
            <a:r>
              <a:rPr lang="en"/>
              <a:t>c</a:t>
            </a:r>
            <a:r>
              <a:rPr baseline="-25000" lang="en"/>
              <a:t> </a:t>
            </a:r>
            <a:r>
              <a:rPr lang="en"/>
              <a:t>+ p</a:t>
            </a:r>
            <a:r>
              <a:rPr baseline="-25000" lang="en"/>
              <a:t>d</a:t>
            </a:r>
            <a:r>
              <a:rPr lang="en"/>
              <a:t>d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 algn="ctr">
              <a:spcBef>
                <a:spcPts val="0"/>
              </a:spcBef>
              <a:buNone/>
            </a:pPr>
            <a:r>
              <a:rPr lang="en"/>
              <a:t>Derivative dz/dp is nice!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/>
              <a:t>Train with gradient descent</a:t>
            </a:r>
          </a:p>
        </p:txBody>
      </p:sp>
      <p:sp>
        <p:nvSpPr>
          <p:cNvPr id="1703" name="Shape 1703"/>
          <p:cNvSpPr txBox="1"/>
          <p:nvPr/>
        </p:nvSpPr>
        <p:spPr>
          <a:xfrm>
            <a:off x="4556600" y="2330966"/>
            <a:ext cx="1664399" cy="7973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Context vector z</a:t>
            </a:r>
            <a:br>
              <a:rPr lang="en"/>
            </a:br>
            <a:r>
              <a:rPr lang="en"/>
              <a:t>(D-dimensional)</a:t>
            </a:r>
          </a:p>
        </p:txBody>
      </p:sp>
      <p:sp>
        <p:nvSpPr>
          <p:cNvPr id="1704" name="Shape 1704"/>
          <p:cNvSpPr txBox="1"/>
          <p:nvPr/>
        </p:nvSpPr>
        <p:spPr>
          <a:xfrm>
            <a:off x="6249825" y="2556775"/>
            <a:ext cx="2691000" cy="2010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/>
              <a:t>Hard attention</a:t>
            </a:r>
            <a:r>
              <a:rPr lang="en"/>
              <a:t>:</a:t>
            </a:r>
            <a:br>
              <a:rPr lang="en"/>
            </a:br>
            <a:r>
              <a:rPr lang="en"/>
              <a:t>Sample ONE location</a:t>
            </a:r>
            <a:br>
              <a:rPr lang="en"/>
            </a:br>
            <a:r>
              <a:rPr lang="en"/>
              <a:t>according to p, z = that vector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 algn="ctr">
              <a:spcBef>
                <a:spcPts val="0"/>
              </a:spcBef>
              <a:buNone/>
            </a:pPr>
            <a:r>
              <a:rPr lang="en"/>
              <a:t>With argmax, dz/dp is zero almost everywhere …</a:t>
            </a:r>
            <a:br>
              <a:rPr lang="en"/>
            </a:br>
            <a:r>
              <a:rPr lang="en"/>
              <a:t>Can’t use gradient descent;</a:t>
            </a:r>
            <a:br>
              <a:rPr lang="en"/>
            </a:br>
            <a:r>
              <a:rPr lang="en"/>
              <a:t>need reinforcement learning</a:t>
            </a:r>
            <a:br>
              <a:rPr lang="en"/>
            </a:br>
            <a:r>
              <a:rPr lang="en"/>
              <a:t> 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05" name="Shape 1705"/>
          <p:cNvSpPr txBox="1"/>
          <p:nvPr/>
        </p:nvSpPr>
        <p:spPr>
          <a:xfrm>
            <a:off x="311837" y="3040325"/>
            <a:ext cx="987300" cy="625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From RNN:</a:t>
            </a:r>
          </a:p>
        </p:txBody>
      </p:sp>
      <p:cxnSp>
        <p:nvCxnSpPr>
          <p:cNvPr id="1706" name="Shape 1706"/>
          <p:cNvCxnSpPr>
            <a:stCxn id="1705" idx="3"/>
          </p:cNvCxnSpPr>
          <p:nvPr/>
        </p:nvCxnSpPr>
        <p:spPr>
          <a:xfrm flipH="1" rot="10800000">
            <a:off x="1299137" y="3352325"/>
            <a:ext cx="1103700" cy="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707" name="Shape 1707"/>
          <p:cNvCxnSpPr/>
          <p:nvPr/>
        </p:nvCxnSpPr>
        <p:spPr>
          <a:xfrm>
            <a:off x="3538462" y="1629725"/>
            <a:ext cx="1136400" cy="850499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708" name="Shape 1708"/>
          <p:cNvCxnSpPr/>
          <p:nvPr/>
        </p:nvCxnSpPr>
        <p:spPr>
          <a:xfrm flipH="1" rot="10800000">
            <a:off x="3484912" y="3015725"/>
            <a:ext cx="1196999" cy="336599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709" name="Shape 1709"/>
          <p:cNvSpPr txBox="1"/>
          <p:nvPr/>
        </p:nvSpPr>
        <p:spPr>
          <a:xfrm>
            <a:off x="0" y="4002175"/>
            <a:ext cx="1974600" cy="5348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800">
                <a:solidFill>
                  <a:schemeClr val="dk1"/>
                </a:solidFill>
              </a:rPr>
              <a:t>Xu et al, “Show, Attend and Tell: Neural Image Caption Generation with Visual Attention”, ICML 2015</a:t>
            </a: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13" name="Shape 1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4" name="Shape 171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Soft Attention for Captioning</a:t>
            </a:r>
          </a:p>
        </p:txBody>
      </p:sp>
      <p:sp>
        <p:nvSpPr>
          <p:cNvPr id="1715" name="Shape 1715"/>
          <p:cNvSpPr txBox="1"/>
          <p:nvPr>
            <p:ph idx="12" type="sldNum"/>
          </p:nvPr>
        </p:nvSpPr>
        <p:spPr>
          <a:xfrm>
            <a:off x="6507723" y="4666350"/>
            <a:ext cx="8435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1716" name="Shape 1716"/>
          <p:cNvSpPr txBox="1"/>
          <p:nvPr/>
        </p:nvSpPr>
        <p:spPr>
          <a:xfrm>
            <a:off x="0" y="4002175"/>
            <a:ext cx="1974600" cy="5348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800">
                <a:solidFill>
                  <a:schemeClr val="dk1"/>
                </a:solidFill>
              </a:rPr>
              <a:t>Xu et al, “Show, Attend and Tell: Neural Image Caption Generation with Visual Attention”, ICML 2015</a:t>
            </a:r>
          </a:p>
        </p:txBody>
      </p:sp>
      <p:pic>
        <p:nvPicPr>
          <p:cNvPr id="1717" name="Shape 17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4950" y="1635737"/>
            <a:ext cx="8546476" cy="1872024"/>
          </a:xfrm>
          <a:prstGeom prst="rect">
            <a:avLst/>
          </a:prstGeom>
          <a:noFill/>
          <a:ln>
            <a:noFill/>
          </a:ln>
        </p:spPr>
      </p:pic>
      <p:sp>
        <p:nvSpPr>
          <p:cNvPr id="1718" name="Shape 1718"/>
          <p:cNvSpPr txBox="1"/>
          <p:nvPr/>
        </p:nvSpPr>
        <p:spPr>
          <a:xfrm>
            <a:off x="105275" y="1635725"/>
            <a:ext cx="1234799" cy="393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Soft attention</a:t>
            </a:r>
          </a:p>
        </p:txBody>
      </p:sp>
      <p:sp>
        <p:nvSpPr>
          <p:cNvPr id="1719" name="Shape 1719"/>
          <p:cNvSpPr txBox="1"/>
          <p:nvPr/>
        </p:nvSpPr>
        <p:spPr>
          <a:xfrm>
            <a:off x="20325" y="2818950"/>
            <a:ext cx="1319700" cy="625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Hard attention</a:t>
            </a: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23" name="Shape 1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4" name="Shape 172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Soft Attention for Captioning</a:t>
            </a:r>
          </a:p>
        </p:txBody>
      </p:sp>
      <p:sp>
        <p:nvSpPr>
          <p:cNvPr id="1725" name="Shape 1725"/>
          <p:cNvSpPr txBox="1"/>
          <p:nvPr>
            <p:ph idx="12" type="sldNum"/>
          </p:nvPr>
        </p:nvSpPr>
        <p:spPr>
          <a:xfrm>
            <a:off x="6507723" y="4666350"/>
            <a:ext cx="8435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1726" name="Shape 1726"/>
          <p:cNvSpPr txBox="1"/>
          <p:nvPr/>
        </p:nvSpPr>
        <p:spPr>
          <a:xfrm>
            <a:off x="0" y="4002175"/>
            <a:ext cx="1974600" cy="5348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800">
                <a:solidFill>
                  <a:schemeClr val="dk1"/>
                </a:solidFill>
              </a:rPr>
              <a:t>Xu et al, “Show, Attend and Tell: Neural Image Caption Generation with Visual Attention”, ICML 2015</a:t>
            </a:r>
          </a:p>
        </p:txBody>
      </p:sp>
      <p:pic>
        <p:nvPicPr>
          <p:cNvPr id="1727" name="Shape 17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7887" y="1196013"/>
            <a:ext cx="6468225" cy="275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31" name="Shape 1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2" name="Shape 173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Soft Attention for Captioning</a:t>
            </a:r>
          </a:p>
        </p:txBody>
      </p:sp>
      <p:sp>
        <p:nvSpPr>
          <p:cNvPr id="1733" name="Shape 1733"/>
          <p:cNvSpPr txBox="1"/>
          <p:nvPr>
            <p:ph idx="12" type="sldNum"/>
          </p:nvPr>
        </p:nvSpPr>
        <p:spPr>
          <a:xfrm>
            <a:off x="6507723" y="4666350"/>
            <a:ext cx="8435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1734" name="Shape 1734"/>
          <p:cNvSpPr txBox="1"/>
          <p:nvPr/>
        </p:nvSpPr>
        <p:spPr>
          <a:xfrm>
            <a:off x="0" y="4002175"/>
            <a:ext cx="1974600" cy="5348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800">
                <a:solidFill>
                  <a:schemeClr val="dk1"/>
                </a:solidFill>
              </a:rPr>
              <a:t>Xu et al, “Show, Attend and Tell: Neural Image Caption Generation with Visual Attention”, ICML 2015</a:t>
            </a:r>
          </a:p>
        </p:txBody>
      </p:sp>
      <p:pic>
        <p:nvPicPr>
          <p:cNvPr id="1735" name="Shape 17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7887" y="1196013"/>
            <a:ext cx="6468225" cy="27514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36" name="Shape 1736"/>
          <p:cNvGrpSpPr/>
          <p:nvPr/>
        </p:nvGrpSpPr>
        <p:grpSpPr>
          <a:xfrm>
            <a:off x="2422885" y="1247825"/>
            <a:ext cx="971100" cy="971100"/>
            <a:chOff x="265010" y="1415075"/>
            <a:chExt cx="971100" cy="971100"/>
          </a:xfrm>
        </p:grpSpPr>
        <p:cxnSp>
          <p:nvCxnSpPr>
            <p:cNvPr id="1737" name="Shape 1737"/>
            <p:cNvCxnSpPr/>
            <p:nvPr/>
          </p:nvCxnSpPr>
          <p:spPr>
            <a:xfrm>
              <a:off x="401921" y="1415075"/>
              <a:ext cx="0" cy="971100"/>
            </a:xfrm>
            <a:prstGeom prst="straightConnector1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1738" name="Shape 1738"/>
            <p:cNvCxnSpPr/>
            <p:nvPr/>
          </p:nvCxnSpPr>
          <p:spPr>
            <a:xfrm>
              <a:off x="548930" y="1415075"/>
              <a:ext cx="0" cy="971100"/>
            </a:xfrm>
            <a:prstGeom prst="straightConnector1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1739" name="Shape 1739"/>
            <p:cNvCxnSpPr/>
            <p:nvPr/>
          </p:nvCxnSpPr>
          <p:spPr>
            <a:xfrm>
              <a:off x="695925" y="1415075"/>
              <a:ext cx="0" cy="971100"/>
            </a:xfrm>
            <a:prstGeom prst="straightConnector1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1740" name="Shape 1740"/>
            <p:cNvCxnSpPr/>
            <p:nvPr/>
          </p:nvCxnSpPr>
          <p:spPr>
            <a:xfrm>
              <a:off x="841725" y="1415075"/>
              <a:ext cx="0" cy="971100"/>
            </a:xfrm>
            <a:prstGeom prst="straightConnector1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1741" name="Shape 1741"/>
            <p:cNvCxnSpPr/>
            <p:nvPr/>
          </p:nvCxnSpPr>
          <p:spPr>
            <a:xfrm>
              <a:off x="1000750" y="1415075"/>
              <a:ext cx="0" cy="971100"/>
            </a:xfrm>
            <a:prstGeom prst="straightConnector1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1742" name="Shape 1742"/>
            <p:cNvCxnSpPr/>
            <p:nvPr/>
          </p:nvCxnSpPr>
          <p:spPr>
            <a:xfrm>
              <a:off x="1147750" y="1415075"/>
              <a:ext cx="0" cy="971100"/>
            </a:xfrm>
            <a:prstGeom prst="straightConnector1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1743" name="Shape 1743"/>
            <p:cNvCxnSpPr/>
            <p:nvPr/>
          </p:nvCxnSpPr>
          <p:spPr>
            <a:xfrm>
              <a:off x="750560" y="1042160"/>
              <a:ext cx="0" cy="971100"/>
            </a:xfrm>
            <a:prstGeom prst="straightConnector1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1744" name="Shape 1744"/>
            <p:cNvCxnSpPr/>
            <p:nvPr/>
          </p:nvCxnSpPr>
          <p:spPr>
            <a:xfrm>
              <a:off x="750560" y="1189169"/>
              <a:ext cx="0" cy="971100"/>
            </a:xfrm>
            <a:prstGeom prst="straightConnector1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1745" name="Shape 1745"/>
            <p:cNvCxnSpPr/>
            <p:nvPr/>
          </p:nvCxnSpPr>
          <p:spPr>
            <a:xfrm>
              <a:off x="750560" y="1336164"/>
              <a:ext cx="0" cy="971100"/>
            </a:xfrm>
            <a:prstGeom prst="straightConnector1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1746" name="Shape 1746"/>
            <p:cNvCxnSpPr/>
            <p:nvPr/>
          </p:nvCxnSpPr>
          <p:spPr>
            <a:xfrm>
              <a:off x="750560" y="1481964"/>
              <a:ext cx="0" cy="971100"/>
            </a:xfrm>
            <a:prstGeom prst="straightConnector1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1747" name="Shape 1747"/>
            <p:cNvCxnSpPr/>
            <p:nvPr/>
          </p:nvCxnSpPr>
          <p:spPr>
            <a:xfrm>
              <a:off x="750560" y="1640989"/>
              <a:ext cx="0" cy="971100"/>
            </a:xfrm>
            <a:prstGeom prst="straightConnector1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1748" name="Shape 1748"/>
            <p:cNvCxnSpPr/>
            <p:nvPr/>
          </p:nvCxnSpPr>
          <p:spPr>
            <a:xfrm>
              <a:off x="750560" y="1787989"/>
              <a:ext cx="0" cy="971100"/>
            </a:xfrm>
            <a:prstGeom prst="straightConnector1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lg" w="lg" type="none"/>
              <a:tailEnd len="lg" w="lg" type="none"/>
            </a:ln>
          </p:spPr>
        </p:cxnSp>
      </p:grpSp>
      <p:grpSp>
        <p:nvGrpSpPr>
          <p:cNvPr id="1749" name="Shape 1749"/>
          <p:cNvGrpSpPr/>
          <p:nvPr/>
        </p:nvGrpSpPr>
        <p:grpSpPr>
          <a:xfrm>
            <a:off x="4565910" y="1242430"/>
            <a:ext cx="971100" cy="971100"/>
            <a:chOff x="265010" y="1415075"/>
            <a:chExt cx="971100" cy="971100"/>
          </a:xfrm>
        </p:grpSpPr>
        <p:cxnSp>
          <p:nvCxnSpPr>
            <p:cNvPr id="1750" name="Shape 1750"/>
            <p:cNvCxnSpPr/>
            <p:nvPr/>
          </p:nvCxnSpPr>
          <p:spPr>
            <a:xfrm>
              <a:off x="401921" y="1415075"/>
              <a:ext cx="0" cy="971100"/>
            </a:xfrm>
            <a:prstGeom prst="straightConnector1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1751" name="Shape 1751"/>
            <p:cNvCxnSpPr/>
            <p:nvPr/>
          </p:nvCxnSpPr>
          <p:spPr>
            <a:xfrm>
              <a:off x="548930" y="1415075"/>
              <a:ext cx="0" cy="971100"/>
            </a:xfrm>
            <a:prstGeom prst="straightConnector1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1752" name="Shape 1752"/>
            <p:cNvCxnSpPr/>
            <p:nvPr/>
          </p:nvCxnSpPr>
          <p:spPr>
            <a:xfrm>
              <a:off x="695925" y="1415075"/>
              <a:ext cx="0" cy="971100"/>
            </a:xfrm>
            <a:prstGeom prst="straightConnector1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1753" name="Shape 1753"/>
            <p:cNvCxnSpPr/>
            <p:nvPr/>
          </p:nvCxnSpPr>
          <p:spPr>
            <a:xfrm>
              <a:off x="841725" y="1415075"/>
              <a:ext cx="0" cy="971100"/>
            </a:xfrm>
            <a:prstGeom prst="straightConnector1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1754" name="Shape 1754"/>
            <p:cNvCxnSpPr/>
            <p:nvPr/>
          </p:nvCxnSpPr>
          <p:spPr>
            <a:xfrm>
              <a:off x="1000750" y="1415075"/>
              <a:ext cx="0" cy="971100"/>
            </a:xfrm>
            <a:prstGeom prst="straightConnector1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1755" name="Shape 1755"/>
            <p:cNvCxnSpPr/>
            <p:nvPr/>
          </p:nvCxnSpPr>
          <p:spPr>
            <a:xfrm>
              <a:off x="1147750" y="1415075"/>
              <a:ext cx="0" cy="971100"/>
            </a:xfrm>
            <a:prstGeom prst="straightConnector1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1756" name="Shape 1756"/>
            <p:cNvCxnSpPr/>
            <p:nvPr/>
          </p:nvCxnSpPr>
          <p:spPr>
            <a:xfrm>
              <a:off x="750560" y="1042160"/>
              <a:ext cx="0" cy="971100"/>
            </a:xfrm>
            <a:prstGeom prst="straightConnector1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1757" name="Shape 1757"/>
            <p:cNvCxnSpPr/>
            <p:nvPr/>
          </p:nvCxnSpPr>
          <p:spPr>
            <a:xfrm>
              <a:off x="750560" y="1189169"/>
              <a:ext cx="0" cy="971100"/>
            </a:xfrm>
            <a:prstGeom prst="straightConnector1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1758" name="Shape 1758"/>
            <p:cNvCxnSpPr/>
            <p:nvPr/>
          </p:nvCxnSpPr>
          <p:spPr>
            <a:xfrm>
              <a:off x="750560" y="1336164"/>
              <a:ext cx="0" cy="971100"/>
            </a:xfrm>
            <a:prstGeom prst="straightConnector1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1759" name="Shape 1759"/>
            <p:cNvCxnSpPr/>
            <p:nvPr/>
          </p:nvCxnSpPr>
          <p:spPr>
            <a:xfrm>
              <a:off x="750560" y="1481964"/>
              <a:ext cx="0" cy="971100"/>
            </a:xfrm>
            <a:prstGeom prst="straightConnector1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1760" name="Shape 1760"/>
            <p:cNvCxnSpPr/>
            <p:nvPr/>
          </p:nvCxnSpPr>
          <p:spPr>
            <a:xfrm>
              <a:off x="750560" y="1640989"/>
              <a:ext cx="0" cy="971100"/>
            </a:xfrm>
            <a:prstGeom prst="straightConnector1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1761" name="Shape 1761"/>
            <p:cNvCxnSpPr/>
            <p:nvPr/>
          </p:nvCxnSpPr>
          <p:spPr>
            <a:xfrm>
              <a:off x="750560" y="1787989"/>
              <a:ext cx="0" cy="971100"/>
            </a:xfrm>
            <a:prstGeom prst="straightConnector1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lg" w="lg" type="none"/>
              <a:tailEnd len="lg" w="lg" type="none"/>
            </a:ln>
          </p:spPr>
        </p:cxnSp>
      </p:grpSp>
      <p:grpSp>
        <p:nvGrpSpPr>
          <p:cNvPr id="1762" name="Shape 1762"/>
          <p:cNvGrpSpPr/>
          <p:nvPr/>
        </p:nvGrpSpPr>
        <p:grpSpPr>
          <a:xfrm>
            <a:off x="6708935" y="1247825"/>
            <a:ext cx="971100" cy="971100"/>
            <a:chOff x="265010" y="1415075"/>
            <a:chExt cx="971100" cy="971100"/>
          </a:xfrm>
        </p:grpSpPr>
        <p:cxnSp>
          <p:nvCxnSpPr>
            <p:cNvPr id="1763" name="Shape 1763"/>
            <p:cNvCxnSpPr/>
            <p:nvPr/>
          </p:nvCxnSpPr>
          <p:spPr>
            <a:xfrm>
              <a:off x="401921" y="1415075"/>
              <a:ext cx="0" cy="971100"/>
            </a:xfrm>
            <a:prstGeom prst="straightConnector1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1764" name="Shape 1764"/>
            <p:cNvCxnSpPr/>
            <p:nvPr/>
          </p:nvCxnSpPr>
          <p:spPr>
            <a:xfrm>
              <a:off x="548930" y="1415075"/>
              <a:ext cx="0" cy="971100"/>
            </a:xfrm>
            <a:prstGeom prst="straightConnector1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1765" name="Shape 1765"/>
            <p:cNvCxnSpPr/>
            <p:nvPr/>
          </p:nvCxnSpPr>
          <p:spPr>
            <a:xfrm>
              <a:off x="695925" y="1415075"/>
              <a:ext cx="0" cy="971100"/>
            </a:xfrm>
            <a:prstGeom prst="straightConnector1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1766" name="Shape 1766"/>
            <p:cNvCxnSpPr/>
            <p:nvPr/>
          </p:nvCxnSpPr>
          <p:spPr>
            <a:xfrm>
              <a:off x="841725" y="1415075"/>
              <a:ext cx="0" cy="971100"/>
            </a:xfrm>
            <a:prstGeom prst="straightConnector1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1767" name="Shape 1767"/>
            <p:cNvCxnSpPr/>
            <p:nvPr/>
          </p:nvCxnSpPr>
          <p:spPr>
            <a:xfrm>
              <a:off x="1000750" y="1415075"/>
              <a:ext cx="0" cy="971100"/>
            </a:xfrm>
            <a:prstGeom prst="straightConnector1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1768" name="Shape 1768"/>
            <p:cNvCxnSpPr/>
            <p:nvPr/>
          </p:nvCxnSpPr>
          <p:spPr>
            <a:xfrm>
              <a:off x="1147750" y="1415075"/>
              <a:ext cx="0" cy="971100"/>
            </a:xfrm>
            <a:prstGeom prst="straightConnector1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1769" name="Shape 1769"/>
            <p:cNvCxnSpPr/>
            <p:nvPr/>
          </p:nvCxnSpPr>
          <p:spPr>
            <a:xfrm>
              <a:off x="750560" y="1042160"/>
              <a:ext cx="0" cy="971100"/>
            </a:xfrm>
            <a:prstGeom prst="straightConnector1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1770" name="Shape 1770"/>
            <p:cNvCxnSpPr/>
            <p:nvPr/>
          </p:nvCxnSpPr>
          <p:spPr>
            <a:xfrm>
              <a:off x="750560" y="1189169"/>
              <a:ext cx="0" cy="971100"/>
            </a:xfrm>
            <a:prstGeom prst="straightConnector1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1771" name="Shape 1771"/>
            <p:cNvCxnSpPr/>
            <p:nvPr/>
          </p:nvCxnSpPr>
          <p:spPr>
            <a:xfrm>
              <a:off x="750560" y="1336164"/>
              <a:ext cx="0" cy="971100"/>
            </a:xfrm>
            <a:prstGeom prst="straightConnector1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1772" name="Shape 1772"/>
            <p:cNvCxnSpPr/>
            <p:nvPr/>
          </p:nvCxnSpPr>
          <p:spPr>
            <a:xfrm>
              <a:off x="750560" y="1481964"/>
              <a:ext cx="0" cy="971100"/>
            </a:xfrm>
            <a:prstGeom prst="straightConnector1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1773" name="Shape 1773"/>
            <p:cNvCxnSpPr/>
            <p:nvPr/>
          </p:nvCxnSpPr>
          <p:spPr>
            <a:xfrm>
              <a:off x="750560" y="1640989"/>
              <a:ext cx="0" cy="971100"/>
            </a:xfrm>
            <a:prstGeom prst="straightConnector1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1774" name="Shape 1774"/>
            <p:cNvCxnSpPr/>
            <p:nvPr/>
          </p:nvCxnSpPr>
          <p:spPr>
            <a:xfrm>
              <a:off x="750560" y="1787989"/>
              <a:ext cx="0" cy="971100"/>
            </a:xfrm>
            <a:prstGeom prst="straightConnector1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lg" w="lg" type="none"/>
              <a:tailEnd len="lg" w="lg" type="none"/>
            </a:ln>
          </p:spPr>
        </p:cxnSp>
      </p:grpSp>
      <p:grpSp>
        <p:nvGrpSpPr>
          <p:cNvPr id="1775" name="Shape 1775"/>
          <p:cNvGrpSpPr/>
          <p:nvPr/>
        </p:nvGrpSpPr>
        <p:grpSpPr>
          <a:xfrm>
            <a:off x="2422885" y="2622125"/>
            <a:ext cx="971100" cy="971100"/>
            <a:chOff x="265010" y="1415075"/>
            <a:chExt cx="971100" cy="971100"/>
          </a:xfrm>
        </p:grpSpPr>
        <p:cxnSp>
          <p:nvCxnSpPr>
            <p:cNvPr id="1776" name="Shape 1776"/>
            <p:cNvCxnSpPr/>
            <p:nvPr/>
          </p:nvCxnSpPr>
          <p:spPr>
            <a:xfrm>
              <a:off x="401921" y="1415075"/>
              <a:ext cx="0" cy="971100"/>
            </a:xfrm>
            <a:prstGeom prst="straightConnector1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1777" name="Shape 1777"/>
            <p:cNvCxnSpPr/>
            <p:nvPr/>
          </p:nvCxnSpPr>
          <p:spPr>
            <a:xfrm>
              <a:off x="548930" y="1415075"/>
              <a:ext cx="0" cy="971100"/>
            </a:xfrm>
            <a:prstGeom prst="straightConnector1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1778" name="Shape 1778"/>
            <p:cNvCxnSpPr/>
            <p:nvPr/>
          </p:nvCxnSpPr>
          <p:spPr>
            <a:xfrm>
              <a:off x="695925" y="1415075"/>
              <a:ext cx="0" cy="971100"/>
            </a:xfrm>
            <a:prstGeom prst="straightConnector1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1779" name="Shape 1779"/>
            <p:cNvCxnSpPr/>
            <p:nvPr/>
          </p:nvCxnSpPr>
          <p:spPr>
            <a:xfrm>
              <a:off x="841725" y="1415075"/>
              <a:ext cx="0" cy="971100"/>
            </a:xfrm>
            <a:prstGeom prst="straightConnector1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1780" name="Shape 1780"/>
            <p:cNvCxnSpPr/>
            <p:nvPr/>
          </p:nvCxnSpPr>
          <p:spPr>
            <a:xfrm>
              <a:off x="1000750" y="1415075"/>
              <a:ext cx="0" cy="971100"/>
            </a:xfrm>
            <a:prstGeom prst="straightConnector1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1781" name="Shape 1781"/>
            <p:cNvCxnSpPr/>
            <p:nvPr/>
          </p:nvCxnSpPr>
          <p:spPr>
            <a:xfrm>
              <a:off x="1147750" y="1415075"/>
              <a:ext cx="0" cy="971100"/>
            </a:xfrm>
            <a:prstGeom prst="straightConnector1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1782" name="Shape 1782"/>
            <p:cNvCxnSpPr/>
            <p:nvPr/>
          </p:nvCxnSpPr>
          <p:spPr>
            <a:xfrm>
              <a:off x="750560" y="1042160"/>
              <a:ext cx="0" cy="971100"/>
            </a:xfrm>
            <a:prstGeom prst="straightConnector1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1783" name="Shape 1783"/>
            <p:cNvCxnSpPr/>
            <p:nvPr/>
          </p:nvCxnSpPr>
          <p:spPr>
            <a:xfrm>
              <a:off x="750560" y="1189169"/>
              <a:ext cx="0" cy="971100"/>
            </a:xfrm>
            <a:prstGeom prst="straightConnector1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1784" name="Shape 1784"/>
            <p:cNvCxnSpPr/>
            <p:nvPr/>
          </p:nvCxnSpPr>
          <p:spPr>
            <a:xfrm>
              <a:off x="750560" y="1336164"/>
              <a:ext cx="0" cy="971100"/>
            </a:xfrm>
            <a:prstGeom prst="straightConnector1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1785" name="Shape 1785"/>
            <p:cNvCxnSpPr/>
            <p:nvPr/>
          </p:nvCxnSpPr>
          <p:spPr>
            <a:xfrm>
              <a:off x="750560" y="1481964"/>
              <a:ext cx="0" cy="971100"/>
            </a:xfrm>
            <a:prstGeom prst="straightConnector1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1786" name="Shape 1786"/>
            <p:cNvCxnSpPr/>
            <p:nvPr/>
          </p:nvCxnSpPr>
          <p:spPr>
            <a:xfrm>
              <a:off x="750560" y="1640989"/>
              <a:ext cx="0" cy="971100"/>
            </a:xfrm>
            <a:prstGeom prst="straightConnector1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1787" name="Shape 1787"/>
            <p:cNvCxnSpPr/>
            <p:nvPr/>
          </p:nvCxnSpPr>
          <p:spPr>
            <a:xfrm>
              <a:off x="750560" y="1787989"/>
              <a:ext cx="0" cy="971100"/>
            </a:xfrm>
            <a:prstGeom prst="straightConnector1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lg" w="lg" type="none"/>
              <a:tailEnd len="lg" w="lg" type="none"/>
            </a:ln>
          </p:spPr>
        </p:cxnSp>
      </p:grpSp>
      <p:grpSp>
        <p:nvGrpSpPr>
          <p:cNvPr id="1788" name="Shape 1788"/>
          <p:cNvGrpSpPr/>
          <p:nvPr/>
        </p:nvGrpSpPr>
        <p:grpSpPr>
          <a:xfrm>
            <a:off x="4565910" y="2622125"/>
            <a:ext cx="971100" cy="971100"/>
            <a:chOff x="265010" y="1415075"/>
            <a:chExt cx="971100" cy="971100"/>
          </a:xfrm>
        </p:grpSpPr>
        <p:cxnSp>
          <p:nvCxnSpPr>
            <p:cNvPr id="1789" name="Shape 1789"/>
            <p:cNvCxnSpPr/>
            <p:nvPr/>
          </p:nvCxnSpPr>
          <p:spPr>
            <a:xfrm>
              <a:off x="401921" y="1415075"/>
              <a:ext cx="0" cy="971100"/>
            </a:xfrm>
            <a:prstGeom prst="straightConnector1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1790" name="Shape 1790"/>
            <p:cNvCxnSpPr/>
            <p:nvPr/>
          </p:nvCxnSpPr>
          <p:spPr>
            <a:xfrm>
              <a:off x="548930" y="1415075"/>
              <a:ext cx="0" cy="971100"/>
            </a:xfrm>
            <a:prstGeom prst="straightConnector1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1791" name="Shape 1791"/>
            <p:cNvCxnSpPr/>
            <p:nvPr/>
          </p:nvCxnSpPr>
          <p:spPr>
            <a:xfrm>
              <a:off x="695925" y="1415075"/>
              <a:ext cx="0" cy="971100"/>
            </a:xfrm>
            <a:prstGeom prst="straightConnector1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1792" name="Shape 1792"/>
            <p:cNvCxnSpPr/>
            <p:nvPr/>
          </p:nvCxnSpPr>
          <p:spPr>
            <a:xfrm>
              <a:off x="841725" y="1415075"/>
              <a:ext cx="0" cy="971100"/>
            </a:xfrm>
            <a:prstGeom prst="straightConnector1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1793" name="Shape 1793"/>
            <p:cNvCxnSpPr/>
            <p:nvPr/>
          </p:nvCxnSpPr>
          <p:spPr>
            <a:xfrm>
              <a:off x="1000750" y="1415075"/>
              <a:ext cx="0" cy="971100"/>
            </a:xfrm>
            <a:prstGeom prst="straightConnector1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1794" name="Shape 1794"/>
            <p:cNvCxnSpPr/>
            <p:nvPr/>
          </p:nvCxnSpPr>
          <p:spPr>
            <a:xfrm>
              <a:off x="1147750" y="1415075"/>
              <a:ext cx="0" cy="971100"/>
            </a:xfrm>
            <a:prstGeom prst="straightConnector1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1795" name="Shape 1795"/>
            <p:cNvCxnSpPr/>
            <p:nvPr/>
          </p:nvCxnSpPr>
          <p:spPr>
            <a:xfrm>
              <a:off x="750560" y="1042160"/>
              <a:ext cx="0" cy="971100"/>
            </a:xfrm>
            <a:prstGeom prst="straightConnector1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1796" name="Shape 1796"/>
            <p:cNvCxnSpPr/>
            <p:nvPr/>
          </p:nvCxnSpPr>
          <p:spPr>
            <a:xfrm>
              <a:off x="750560" y="1189169"/>
              <a:ext cx="0" cy="971100"/>
            </a:xfrm>
            <a:prstGeom prst="straightConnector1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1797" name="Shape 1797"/>
            <p:cNvCxnSpPr/>
            <p:nvPr/>
          </p:nvCxnSpPr>
          <p:spPr>
            <a:xfrm>
              <a:off x="750560" y="1336164"/>
              <a:ext cx="0" cy="971100"/>
            </a:xfrm>
            <a:prstGeom prst="straightConnector1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1798" name="Shape 1798"/>
            <p:cNvCxnSpPr/>
            <p:nvPr/>
          </p:nvCxnSpPr>
          <p:spPr>
            <a:xfrm>
              <a:off x="750560" y="1481964"/>
              <a:ext cx="0" cy="971100"/>
            </a:xfrm>
            <a:prstGeom prst="straightConnector1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1799" name="Shape 1799"/>
            <p:cNvCxnSpPr/>
            <p:nvPr/>
          </p:nvCxnSpPr>
          <p:spPr>
            <a:xfrm>
              <a:off x="750560" y="1640989"/>
              <a:ext cx="0" cy="971100"/>
            </a:xfrm>
            <a:prstGeom prst="straightConnector1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1800" name="Shape 1800"/>
            <p:cNvCxnSpPr/>
            <p:nvPr/>
          </p:nvCxnSpPr>
          <p:spPr>
            <a:xfrm>
              <a:off x="750560" y="1787989"/>
              <a:ext cx="0" cy="971100"/>
            </a:xfrm>
            <a:prstGeom prst="straightConnector1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lg" w="lg" type="none"/>
              <a:tailEnd len="lg" w="lg" type="none"/>
            </a:ln>
          </p:spPr>
        </p:cxnSp>
      </p:grpSp>
      <p:grpSp>
        <p:nvGrpSpPr>
          <p:cNvPr id="1801" name="Shape 1801"/>
          <p:cNvGrpSpPr/>
          <p:nvPr/>
        </p:nvGrpSpPr>
        <p:grpSpPr>
          <a:xfrm>
            <a:off x="6708935" y="2597825"/>
            <a:ext cx="971100" cy="971100"/>
            <a:chOff x="265010" y="1415075"/>
            <a:chExt cx="971100" cy="971100"/>
          </a:xfrm>
        </p:grpSpPr>
        <p:cxnSp>
          <p:nvCxnSpPr>
            <p:cNvPr id="1802" name="Shape 1802"/>
            <p:cNvCxnSpPr/>
            <p:nvPr/>
          </p:nvCxnSpPr>
          <p:spPr>
            <a:xfrm>
              <a:off x="401921" y="1415075"/>
              <a:ext cx="0" cy="971100"/>
            </a:xfrm>
            <a:prstGeom prst="straightConnector1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1803" name="Shape 1803"/>
            <p:cNvCxnSpPr/>
            <p:nvPr/>
          </p:nvCxnSpPr>
          <p:spPr>
            <a:xfrm>
              <a:off x="548930" y="1415075"/>
              <a:ext cx="0" cy="971100"/>
            </a:xfrm>
            <a:prstGeom prst="straightConnector1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1804" name="Shape 1804"/>
            <p:cNvCxnSpPr/>
            <p:nvPr/>
          </p:nvCxnSpPr>
          <p:spPr>
            <a:xfrm>
              <a:off x="695925" y="1415075"/>
              <a:ext cx="0" cy="971100"/>
            </a:xfrm>
            <a:prstGeom prst="straightConnector1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1805" name="Shape 1805"/>
            <p:cNvCxnSpPr/>
            <p:nvPr/>
          </p:nvCxnSpPr>
          <p:spPr>
            <a:xfrm>
              <a:off x="841725" y="1415075"/>
              <a:ext cx="0" cy="971100"/>
            </a:xfrm>
            <a:prstGeom prst="straightConnector1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1806" name="Shape 1806"/>
            <p:cNvCxnSpPr/>
            <p:nvPr/>
          </p:nvCxnSpPr>
          <p:spPr>
            <a:xfrm>
              <a:off x="1000750" y="1415075"/>
              <a:ext cx="0" cy="971100"/>
            </a:xfrm>
            <a:prstGeom prst="straightConnector1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1807" name="Shape 1807"/>
            <p:cNvCxnSpPr/>
            <p:nvPr/>
          </p:nvCxnSpPr>
          <p:spPr>
            <a:xfrm>
              <a:off x="1147750" y="1415075"/>
              <a:ext cx="0" cy="971100"/>
            </a:xfrm>
            <a:prstGeom prst="straightConnector1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1808" name="Shape 1808"/>
            <p:cNvCxnSpPr/>
            <p:nvPr/>
          </p:nvCxnSpPr>
          <p:spPr>
            <a:xfrm>
              <a:off x="750560" y="1042160"/>
              <a:ext cx="0" cy="971100"/>
            </a:xfrm>
            <a:prstGeom prst="straightConnector1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1809" name="Shape 1809"/>
            <p:cNvCxnSpPr/>
            <p:nvPr/>
          </p:nvCxnSpPr>
          <p:spPr>
            <a:xfrm>
              <a:off x="750560" y="1189169"/>
              <a:ext cx="0" cy="971100"/>
            </a:xfrm>
            <a:prstGeom prst="straightConnector1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1810" name="Shape 1810"/>
            <p:cNvCxnSpPr/>
            <p:nvPr/>
          </p:nvCxnSpPr>
          <p:spPr>
            <a:xfrm>
              <a:off x="750560" y="1336164"/>
              <a:ext cx="0" cy="971100"/>
            </a:xfrm>
            <a:prstGeom prst="straightConnector1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1811" name="Shape 1811"/>
            <p:cNvCxnSpPr/>
            <p:nvPr/>
          </p:nvCxnSpPr>
          <p:spPr>
            <a:xfrm>
              <a:off x="750560" y="1481964"/>
              <a:ext cx="0" cy="971100"/>
            </a:xfrm>
            <a:prstGeom prst="straightConnector1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1812" name="Shape 1812"/>
            <p:cNvCxnSpPr/>
            <p:nvPr/>
          </p:nvCxnSpPr>
          <p:spPr>
            <a:xfrm>
              <a:off x="750560" y="1640989"/>
              <a:ext cx="0" cy="971100"/>
            </a:xfrm>
            <a:prstGeom prst="straightConnector1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1813" name="Shape 1813"/>
            <p:cNvCxnSpPr/>
            <p:nvPr/>
          </p:nvCxnSpPr>
          <p:spPr>
            <a:xfrm>
              <a:off x="750560" y="1787989"/>
              <a:ext cx="0" cy="971100"/>
            </a:xfrm>
            <a:prstGeom prst="straightConnector1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lg" w="lg" type="none"/>
              <a:tailEnd len="lg" w="lg" type="none"/>
            </a:ln>
          </p:spPr>
        </p:cxnSp>
      </p:grpSp>
      <p:sp>
        <p:nvSpPr>
          <p:cNvPr id="1814" name="Shape 1814"/>
          <p:cNvSpPr txBox="1"/>
          <p:nvPr/>
        </p:nvSpPr>
        <p:spPr>
          <a:xfrm>
            <a:off x="6851275" y="118925"/>
            <a:ext cx="2098500" cy="9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FF0000"/>
                </a:solidFill>
              </a:rPr>
              <a:t>Attention constrained to fixed grid! We’ll come back to this …. </a:t>
            </a: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18" name="Shape 1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9" name="Shape 1819"/>
          <p:cNvSpPr txBox="1"/>
          <p:nvPr>
            <p:ph idx="1" type="body"/>
          </p:nvPr>
        </p:nvSpPr>
        <p:spPr>
          <a:xfrm>
            <a:off x="457200" y="1200150"/>
            <a:ext cx="8229600" cy="3371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3000"/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“Mi gato es el mejor” -&gt; “My cat is the best”</a:t>
            </a:r>
          </a:p>
        </p:txBody>
      </p:sp>
      <p:sp>
        <p:nvSpPr>
          <p:cNvPr id="1820" name="Shape 18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Soft Attention for Translation</a:t>
            </a:r>
          </a:p>
        </p:txBody>
      </p:sp>
      <p:sp>
        <p:nvSpPr>
          <p:cNvPr id="1821" name="Shape 1821"/>
          <p:cNvSpPr txBox="1"/>
          <p:nvPr>
            <p:ph idx="12" type="sldNum"/>
          </p:nvPr>
        </p:nvSpPr>
        <p:spPr>
          <a:xfrm>
            <a:off x="6507723" y="4666350"/>
            <a:ext cx="8435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1822" name="Shape 1822"/>
          <p:cNvPicPr preferRelativeResize="0"/>
          <p:nvPr/>
        </p:nvPicPr>
        <p:blipFill rotWithShape="1">
          <a:blip r:embed="rId3">
            <a:alphaModFix/>
          </a:blip>
          <a:srcRect b="0" l="52682" r="19678" t="0"/>
          <a:stretch/>
        </p:blipFill>
        <p:spPr>
          <a:xfrm>
            <a:off x="6586900" y="1521275"/>
            <a:ext cx="2416823" cy="2729150"/>
          </a:xfrm>
          <a:prstGeom prst="rect">
            <a:avLst/>
          </a:prstGeom>
          <a:noFill/>
          <a:ln>
            <a:noFill/>
          </a:ln>
        </p:spPr>
      </p:pic>
      <p:sp>
        <p:nvSpPr>
          <p:cNvPr id="1823" name="Shape 1823"/>
          <p:cNvSpPr txBox="1"/>
          <p:nvPr/>
        </p:nvSpPr>
        <p:spPr>
          <a:xfrm>
            <a:off x="31694" y="4187275"/>
            <a:ext cx="3134400" cy="3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000"/>
              <a:t>Bahdanau et al, “Neural Machine Translation by Jointly Learning to Align and Translate”, ICLR 2015</a:t>
            </a: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27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8" name="Shape 182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Soft Attention for Translation</a:t>
            </a:r>
          </a:p>
        </p:txBody>
      </p:sp>
      <p:sp>
        <p:nvSpPr>
          <p:cNvPr id="1829" name="Shape 1829"/>
          <p:cNvSpPr txBox="1"/>
          <p:nvPr>
            <p:ph idx="1" type="body"/>
          </p:nvPr>
        </p:nvSpPr>
        <p:spPr>
          <a:xfrm>
            <a:off x="457200" y="1200150"/>
            <a:ext cx="8229600" cy="3371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3000"/>
          </a:p>
          <a:p>
            <a:pPr lvl="0">
              <a:spcBef>
                <a:spcPts val="0"/>
              </a:spcBef>
              <a:buNone/>
            </a:pPr>
            <a:r>
              <a:rPr lang="en" sz="2400"/>
              <a:t>“Mi gato es el mejor” -&gt; “My cat is the best”</a:t>
            </a:r>
          </a:p>
        </p:txBody>
      </p:sp>
      <p:sp>
        <p:nvSpPr>
          <p:cNvPr id="1830" name="Shape 1830"/>
          <p:cNvSpPr txBox="1"/>
          <p:nvPr>
            <p:ph idx="12" type="sldNum"/>
          </p:nvPr>
        </p:nvSpPr>
        <p:spPr>
          <a:xfrm>
            <a:off x="6507723" y="4666350"/>
            <a:ext cx="8435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1831" name="Shape 1831"/>
          <p:cNvSpPr/>
          <p:nvPr/>
        </p:nvSpPr>
        <p:spPr>
          <a:xfrm>
            <a:off x="4008275" y="3161500"/>
            <a:ext cx="102600" cy="9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32" name="Shape 1832"/>
          <p:cNvSpPr/>
          <p:nvPr/>
        </p:nvSpPr>
        <p:spPr>
          <a:xfrm>
            <a:off x="772800" y="3085300"/>
            <a:ext cx="102600" cy="9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833" name="Shape 1833"/>
          <p:cNvPicPr preferRelativeResize="0"/>
          <p:nvPr/>
        </p:nvPicPr>
        <p:blipFill rotWithShape="1">
          <a:blip r:embed="rId3">
            <a:alphaModFix/>
          </a:blip>
          <a:srcRect b="0" l="52682" r="19678" t="0"/>
          <a:stretch/>
        </p:blipFill>
        <p:spPr>
          <a:xfrm>
            <a:off x="6586900" y="1521275"/>
            <a:ext cx="2416823" cy="27291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34" name="Shape 1834"/>
          <p:cNvCxnSpPr>
            <a:stCxn id="1831" idx="2"/>
            <a:endCxn id="1832" idx="2"/>
          </p:cNvCxnSpPr>
          <p:nvPr/>
        </p:nvCxnSpPr>
        <p:spPr>
          <a:xfrm flipH="1" rot="5400000">
            <a:off x="2403725" y="1597450"/>
            <a:ext cx="76200" cy="3235500"/>
          </a:xfrm>
          <a:prstGeom prst="curvedConnector3">
            <a:avLst>
              <a:gd fmla="val -1000033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835" name="Shape 1835"/>
          <p:cNvCxnSpPr/>
          <p:nvPr/>
        </p:nvCxnSpPr>
        <p:spPr>
          <a:xfrm>
            <a:off x="820000" y="1931625"/>
            <a:ext cx="0" cy="809099"/>
          </a:xfrm>
          <a:prstGeom prst="straightConnector1">
            <a:avLst/>
          </a:prstGeom>
          <a:noFill/>
          <a:ln cap="flat" cmpd="sng" w="114300">
            <a:solidFill>
              <a:srgbClr val="9900FF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836" name="Shape 1836"/>
          <p:cNvCxnSpPr/>
          <p:nvPr/>
        </p:nvCxnSpPr>
        <p:spPr>
          <a:xfrm>
            <a:off x="1328425" y="2481208"/>
            <a:ext cx="0" cy="258900"/>
          </a:xfrm>
          <a:prstGeom prst="straightConnector1">
            <a:avLst/>
          </a:prstGeom>
          <a:noFill/>
          <a:ln cap="flat" cmpd="sng" w="114300">
            <a:solidFill>
              <a:srgbClr val="9900FF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837" name="Shape 1837"/>
          <p:cNvCxnSpPr/>
          <p:nvPr/>
        </p:nvCxnSpPr>
        <p:spPr>
          <a:xfrm>
            <a:off x="1907025" y="2562803"/>
            <a:ext cx="0" cy="177900"/>
          </a:xfrm>
          <a:prstGeom prst="straightConnector1">
            <a:avLst/>
          </a:prstGeom>
          <a:noFill/>
          <a:ln cap="flat" cmpd="sng" w="114300">
            <a:solidFill>
              <a:srgbClr val="9900FF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838" name="Shape 1838"/>
          <p:cNvCxnSpPr/>
          <p:nvPr/>
        </p:nvCxnSpPr>
        <p:spPr>
          <a:xfrm>
            <a:off x="2257653" y="2481208"/>
            <a:ext cx="0" cy="258900"/>
          </a:xfrm>
          <a:prstGeom prst="straightConnector1">
            <a:avLst/>
          </a:prstGeom>
          <a:noFill/>
          <a:ln cap="flat" cmpd="sng" w="114300">
            <a:solidFill>
              <a:srgbClr val="9900FF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839" name="Shape 1839"/>
          <p:cNvCxnSpPr/>
          <p:nvPr/>
        </p:nvCxnSpPr>
        <p:spPr>
          <a:xfrm>
            <a:off x="2814666" y="2595171"/>
            <a:ext cx="0" cy="145799"/>
          </a:xfrm>
          <a:prstGeom prst="straightConnector1">
            <a:avLst/>
          </a:prstGeom>
          <a:noFill/>
          <a:ln cap="flat" cmpd="sng" w="114300">
            <a:solidFill>
              <a:srgbClr val="9900FF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840" name="Shape 1840"/>
          <p:cNvCxnSpPr/>
          <p:nvPr/>
        </p:nvCxnSpPr>
        <p:spPr>
          <a:xfrm>
            <a:off x="690525" y="2742175"/>
            <a:ext cx="2481599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841" name="Shape 1841"/>
          <p:cNvSpPr/>
          <p:nvPr/>
        </p:nvSpPr>
        <p:spPr>
          <a:xfrm rot="-5400000">
            <a:off x="1816149" y="375775"/>
            <a:ext cx="334500" cy="2507099"/>
          </a:xfrm>
          <a:prstGeom prst="rightBrace">
            <a:avLst>
              <a:gd fmla="val 68886" name="adj1"/>
              <a:gd fmla="val 50000" name="adj2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42" name="Shape 1842"/>
          <p:cNvSpPr txBox="1"/>
          <p:nvPr/>
        </p:nvSpPr>
        <p:spPr>
          <a:xfrm>
            <a:off x="1184950" y="945075"/>
            <a:ext cx="1596899" cy="690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Distribution over input words</a:t>
            </a:r>
          </a:p>
        </p:txBody>
      </p:sp>
      <p:sp>
        <p:nvSpPr>
          <p:cNvPr id="1843" name="Shape 1843"/>
          <p:cNvSpPr txBox="1"/>
          <p:nvPr/>
        </p:nvSpPr>
        <p:spPr>
          <a:xfrm>
            <a:off x="31694" y="4187275"/>
            <a:ext cx="3134400" cy="3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000"/>
              <a:t>Bahdanau et al, “Neural Machine Translation by Jointly Learning to Align and Translate”, ICLR 2015</a:t>
            </a: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47" name="Shape 1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8" name="Shape 184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Soft Attention for Translation</a:t>
            </a:r>
          </a:p>
        </p:txBody>
      </p:sp>
      <p:sp>
        <p:nvSpPr>
          <p:cNvPr id="1849" name="Shape 1849"/>
          <p:cNvSpPr txBox="1"/>
          <p:nvPr>
            <p:ph idx="1" type="body"/>
          </p:nvPr>
        </p:nvSpPr>
        <p:spPr>
          <a:xfrm>
            <a:off x="457200" y="1200150"/>
            <a:ext cx="8229600" cy="3371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3000"/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“Mi gato es el mejor” -&gt; “My cat is the best”</a:t>
            </a:r>
          </a:p>
        </p:txBody>
      </p:sp>
      <p:sp>
        <p:nvSpPr>
          <p:cNvPr id="1850" name="Shape 1850"/>
          <p:cNvSpPr txBox="1"/>
          <p:nvPr>
            <p:ph idx="12" type="sldNum"/>
          </p:nvPr>
        </p:nvSpPr>
        <p:spPr>
          <a:xfrm>
            <a:off x="6507723" y="4666350"/>
            <a:ext cx="8435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1851" name="Shape 1851"/>
          <p:cNvSpPr/>
          <p:nvPr/>
        </p:nvSpPr>
        <p:spPr>
          <a:xfrm>
            <a:off x="4541675" y="3161500"/>
            <a:ext cx="102600" cy="9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52" name="Shape 1852"/>
          <p:cNvSpPr/>
          <p:nvPr/>
        </p:nvSpPr>
        <p:spPr>
          <a:xfrm>
            <a:off x="1230000" y="3161500"/>
            <a:ext cx="102600" cy="9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853" name="Shape 1853"/>
          <p:cNvPicPr preferRelativeResize="0"/>
          <p:nvPr/>
        </p:nvPicPr>
        <p:blipFill rotWithShape="1">
          <a:blip r:embed="rId3">
            <a:alphaModFix/>
          </a:blip>
          <a:srcRect b="0" l="52682" r="19678" t="0"/>
          <a:stretch/>
        </p:blipFill>
        <p:spPr>
          <a:xfrm>
            <a:off x="6586900" y="1521275"/>
            <a:ext cx="2416823" cy="27291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54" name="Shape 1854"/>
          <p:cNvCxnSpPr>
            <a:stCxn id="1851" idx="2"/>
            <a:endCxn id="1852" idx="2"/>
          </p:cNvCxnSpPr>
          <p:nvPr/>
        </p:nvCxnSpPr>
        <p:spPr>
          <a:xfrm rot="5400000">
            <a:off x="2936825" y="1597750"/>
            <a:ext cx="600" cy="3311700"/>
          </a:xfrm>
          <a:prstGeom prst="curvedConnector3">
            <a:avLst>
              <a:gd fmla="val 111716667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855" name="Shape 1855"/>
          <p:cNvCxnSpPr/>
          <p:nvPr/>
        </p:nvCxnSpPr>
        <p:spPr>
          <a:xfrm>
            <a:off x="820000" y="2596500"/>
            <a:ext cx="0" cy="144299"/>
          </a:xfrm>
          <a:prstGeom prst="straightConnector1">
            <a:avLst/>
          </a:prstGeom>
          <a:noFill/>
          <a:ln cap="flat" cmpd="sng" w="114300">
            <a:solidFill>
              <a:srgbClr val="9900FF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856" name="Shape 1856"/>
          <p:cNvCxnSpPr/>
          <p:nvPr/>
        </p:nvCxnSpPr>
        <p:spPr>
          <a:xfrm>
            <a:off x="1328425" y="1981525"/>
            <a:ext cx="0" cy="758700"/>
          </a:xfrm>
          <a:prstGeom prst="straightConnector1">
            <a:avLst/>
          </a:prstGeom>
          <a:noFill/>
          <a:ln cap="flat" cmpd="sng" w="114300">
            <a:solidFill>
              <a:srgbClr val="9900FF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857" name="Shape 1857"/>
          <p:cNvCxnSpPr/>
          <p:nvPr/>
        </p:nvCxnSpPr>
        <p:spPr>
          <a:xfrm>
            <a:off x="1907025" y="2562803"/>
            <a:ext cx="0" cy="177900"/>
          </a:xfrm>
          <a:prstGeom prst="straightConnector1">
            <a:avLst/>
          </a:prstGeom>
          <a:noFill/>
          <a:ln cap="flat" cmpd="sng" w="114300">
            <a:solidFill>
              <a:srgbClr val="9900FF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858" name="Shape 1858"/>
          <p:cNvCxnSpPr/>
          <p:nvPr/>
        </p:nvCxnSpPr>
        <p:spPr>
          <a:xfrm>
            <a:off x="2257653" y="2481208"/>
            <a:ext cx="0" cy="258900"/>
          </a:xfrm>
          <a:prstGeom prst="straightConnector1">
            <a:avLst/>
          </a:prstGeom>
          <a:noFill/>
          <a:ln cap="flat" cmpd="sng" w="114300">
            <a:solidFill>
              <a:srgbClr val="9900FF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859" name="Shape 1859"/>
          <p:cNvCxnSpPr/>
          <p:nvPr/>
        </p:nvCxnSpPr>
        <p:spPr>
          <a:xfrm>
            <a:off x="2814666" y="2595171"/>
            <a:ext cx="0" cy="145799"/>
          </a:xfrm>
          <a:prstGeom prst="straightConnector1">
            <a:avLst/>
          </a:prstGeom>
          <a:noFill/>
          <a:ln cap="flat" cmpd="sng" w="114300">
            <a:solidFill>
              <a:srgbClr val="9900FF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860" name="Shape 1860"/>
          <p:cNvCxnSpPr/>
          <p:nvPr/>
        </p:nvCxnSpPr>
        <p:spPr>
          <a:xfrm>
            <a:off x="690525" y="2742175"/>
            <a:ext cx="2481599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861" name="Shape 1861"/>
          <p:cNvSpPr/>
          <p:nvPr/>
        </p:nvSpPr>
        <p:spPr>
          <a:xfrm rot="-5400000">
            <a:off x="1816149" y="375775"/>
            <a:ext cx="334500" cy="2507099"/>
          </a:xfrm>
          <a:prstGeom prst="rightBrace">
            <a:avLst>
              <a:gd fmla="val 68886" name="adj1"/>
              <a:gd fmla="val 50000" name="adj2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62" name="Shape 1862"/>
          <p:cNvSpPr txBox="1"/>
          <p:nvPr/>
        </p:nvSpPr>
        <p:spPr>
          <a:xfrm>
            <a:off x="1184950" y="945075"/>
            <a:ext cx="1596899" cy="690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Distribution over input words</a:t>
            </a:r>
          </a:p>
        </p:txBody>
      </p:sp>
      <p:sp>
        <p:nvSpPr>
          <p:cNvPr id="1863" name="Shape 1863"/>
          <p:cNvSpPr txBox="1"/>
          <p:nvPr/>
        </p:nvSpPr>
        <p:spPr>
          <a:xfrm>
            <a:off x="31694" y="4187275"/>
            <a:ext cx="3134400" cy="3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000"/>
              <a:t>Bahdanau et al, “Neural Machine Translation by Jointly Learning to Align and Translate”, ICLR 2015</a:t>
            </a: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67" name="Shape 1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8" name="Shape 18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Soft Attention for Translation</a:t>
            </a:r>
          </a:p>
        </p:txBody>
      </p:sp>
      <p:sp>
        <p:nvSpPr>
          <p:cNvPr id="1869" name="Shape 1869"/>
          <p:cNvSpPr txBox="1"/>
          <p:nvPr>
            <p:ph idx="1" type="body"/>
          </p:nvPr>
        </p:nvSpPr>
        <p:spPr>
          <a:xfrm>
            <a:off x="457200" y="1200150"/>
            <a:ext cx="8229600" cy="3371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3000"/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“Mi gato es el mejor” -&gt; “My cat is the best”</a:t>
            </a:r>
          </a:p>
        </p:txBody>
      </p:sp>
      <p:sp>
        <p:nvSpPr>
          <p:cNvPr id="1870" name="Shape 1870"/>
          <p:cNvSpPr txBox="1"/>
          <p:nvPr>
            <p:ph idx="12" type="sldNum"/>
          </p:nvPr>
        </p:nvSpPr>
        <p:spPr>
          <a:xfrm>
            <a:off x="6507723" y="4666350"/>
            <a:ext cx="8435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1871" name="Shape 1871"/>
          <p:cNvSpPr/>
          <p:nvPr/>
        </p:nvSpPr>
        <p:spPr>
          <a:xfrm>
            <a:off x="4922675" y="3161500"/>
            <a:ext cx="102600" cy="9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72" name="Shape 1872"/>
          <p:cNvSpPr/>
          <p:nvPr/>
        </p:nvSpPr>
        <p:spPr>
          <a:xfrm>
            <a:off x="1915800" y="3161500"/>
            <a:ext cx="102600" cy="9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873" name="Shape 1873"/>
          <p:cNvPicPr preferRelativeResize="0"/>
          <p:nvPr/>
        </p:nvPicPr>
        <p:blipFill rotWithShape="1">
          <a:blip r:embed="rId3">
            <a:alphaModFix/>
          </a:blip>
          <a:srcRect b="0" l="52682" r="19678" t="0"/>
          <a:stretch/>
        </p:blipFill>
        <p:spPr>
          <a:xfrm>
            <a:off x="6586900" y="1521275"/>
            <a:ext cx="2416823" cy="27291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74" name="Shape 1874"/>
          <p:cNvCxnSpPr>
            <a:stCxn id="1871" idx="2"/>
            <a:endCxn id="1872" idx="2"/>
          </p:cNvCxnSpPr>
          <p:nvPr/>
        </p:nvCxnSpPr>
        <p:spPr>
          <a:xfrm rot="5400000">
            <a:off x="3470225" y="1750150"/>
            <a:ext cx="600" cy="3006900"/>
          </a:xfrm>
          <a:prstGeom prst="curvedConnector3">
            <a:avLst>
              <a:gd fmla="val 137791667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875" name="Shape 1875"/>
          <p:cNvCxnSpPr/>
          <p:nvPr/>
        </p:nvCxnSpPr>
        <p:spPr>
          <a:xfrm>
            <a:off x="820000" y="2596500"/>
            <a:ext cx="0" cy="144299"/>
          </a:xfrm>
          <a:prstGeom prst="straightConnector1">
            <a:avLst/>
          </a:prstGeom>
          <a:noFill/>
          <a:ln cap="flat" cmpd="sng" w="114300">
            <a:solidFill>
              <a:srgbClr val="9900FF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876" name="Shape 1876"/>
          <p:cNvCxnSpPr/>
          <p:nvPr/>
        </p:nvCxnSpPr>
        <p:spPr>
          <a:xfrm>
            <a:off x="1328425" y="2526375"/>
            <a:ext cx="0" cy="213899"/>
          </a:xfrm>
          <a:prstGeom prst="straightConnector1">
            <a:avLst/>
          </a:prstGeom>
          <a:noFill/>
          <a:ln cap="flat" cmpd="sng" w="114300">
            <a:solidFill>
              <a:srgbClr val="9900FF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877" name="Shape 1877"/>
          <p:cNvCxnSpPr/>
          <p:nvPr/>
        </p:nvCxnSpPr>
        <p:spPr>
          <a:xfrm>
            <a:off x="1907025" y="1949150"/>
            <a:ext cx="0" cy="791700"/>
          </a:xfrm>
          <a:prstGeom prst="straightConnector1">
            <a:avLst/>
          </a:prstGeom>
          <a:noFill/>
          <a:ln cap="flat" cmpd="sng" w="114300">
            <a:solidFill>
              <a:srgbClr val="9900FF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878" name="Shape 1878"/>
          <p:cNvCxnSpPr/>
          <p:nvPr/>
        </p:nvCxnSpPr>
        <p:spPr>
          <a:xfrm>
            <a:off x="2257650" y="2574925"/>
            <a:ext cx="0" cy="165300"/>
          </a:xfrm>
          <a:prstGeom prst="straightConnector1">
            <a:avLst/>
          </a:prstGeom>
          <a:noFill/>
          <a:ln cap="flat" cmpd="sng" w="114300">
            <a:solidFill>
              <a:srgbClr val="9900FF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879" name="Shape 1879"/>
          <p:cNvCxnSpPr/>
          <p:nvPr/>
        </p:nvCxnSpPr>
        <p:spPr>
          <a:xfrm>
            <a:off x="2814675" y="2542575"/>
            <a:ext cx="0" cy="198300"/>
          </a:xfrm>
          <a:prstGeom prst="straightConnector1">
            <a:avLst/>
          </a:prstGeom>
          <a:noFill/>
          <a:ln cap="flat" cmpd="sng" w="114300">
            <a:solidFill>
              <a:srgbClr val="9900FF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880" name="Shape 1880"/>
          <p:cNvCxnSpPr/>
          <p:nvPr/>
        </p:nvCxnSpPr>
        <p:spPr>
          <a:xfrm>
            <a:off x="690525" y="2742175"/>
            <a:ext cx="2481599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881" name="Shape 1881"/>
          <p:cNvSpPr/>
          <p:nvPr/>
        </p:nvSpPr>
        <p:spPr>
          <a:xfrm rot="-5400000">
            <a:off x="1816149" y="375775"/>
            <a:ext cx="334500" cy="2507099"/>
          </a:xfrm>
          <a:prstGeom prst="rightBrace">
            <a:avLst>
              <a:gd fmla="val 68886" name="adj1"/>
              <a:gd fmla="val 50000" name="adj2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82" name="Shape 1882"/>
          <p:cNvSpPr txBox="1"/>
          <p:nvPr/>
        </p:nvSpPr>
        <p:spPr>
          <a:xfrm>
            <a:off x="1184950" y="945075"/>
            <a:ext cx="1596899" cy="690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Distribution over input words</a:t>
            </a:r>
          </a:p>
        </p:txBody>
      </p:sp>
      <p:sp>
        <p:nvSpPr>
          <p:cNvPr id="1883" name="Shape 1883"/>
          <p:cNvSpPr txBox="1"/>
          <p:nvPr/>
        </p:nvSpPr>
        <p:spPr>
          <a:xfrm>
            <a:off x="31694" y="4187275"/>
            <a:ext cx="3134400" cy="3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000"/>
              <a:t>Bahdanau et al, “Neural Machine Translation by Jointly Learning to Align and Translate”, ICLR 2015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Inception-ResNet-v2</a:t>
            </a:r>
          </a:p>
        </p:txBody>
      </p:sp>
      <p:sp>
        <p:nvSpPr>
          <p:cNvPr id="161" name="Shape 161"/>
          <p:cNvSpPr txBox="1"/>
          <p:nvPr>
            <p:ph idx="12" type="sldNum"/>
          </p:nvPr>
        </p:nvSpPr>
        <p:spPr>
          <a:xfrm>
            <a:off x="6507723" y="4666350"/>
            <a:ext cx="8435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162" name="Shape 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1000" y="969300"/>
            <a:ext cx="1494999" cy="3520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Shape 1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61300" y="709750"/>
            <a:ext cx="1456025" cy="37804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4" name="Shape 164"/>
          <p:cNvCxnSpPr/>
          <p:nvPr/>
        </p:nvCxnSpPr>
        <p:spPr>
          <a:xfrm flipH="1" rot="10800000">
            <a:off x="3343800" y="3290724"/>
            <a:ext cx="2179499" cy="690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65" name="Shape 165"/>
          <p:cNvSpPr txBox="1"/>
          <p:nvPr/>
        </p:nvSpPr>
        <p:spPr>
          <a:xfrm>
            <a:off x="1062825" y="3788463"/>
            <a:ext cx="876899" cy="341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en"/>
              <a:t>9 layers</a:t>
            </a: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87" name="Shape 1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8" name="Shape 18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Soft Attention for Everything!</a:t>
            </a:r>
          </a:p>
        </p:txBody>
      </p:sp>
      <p:sp>
        <p:nvSpPr>
          <p:cNvPr id="1889" name="Shape 1889"/>
          <p:cNvSpPr txBox="1"/>
          <p:nvPr>
            <p:ph idx="12" type="sldNum"/>
          </p:nvPr>
        </p:nvSpPr>
        <p:spPr>
          <a:xfrm>
            <a:off x="6507723" y="4666350"/>
            <a:ext cx="8435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1890" name="Shape 1890"/>
          <p:cNvSpPr txBox="1"/>
          <p:nvPr/>
        </p:nvSpPr>
        <p:spPr>
          <a:xfrm>
            <a:off x="97125" y="3120775"/>
            <a:ext cx="2826900" cy="10088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/>
              <a:t>Speech recognition, </a:t>
            </a:r>
            <a:br>
              <a:rPr b="1" lang="en"/>
            </a:br>
            <a:r>
              <a:rPr b="1" lang="en"/>
              <a:t>attention over input sounds: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900"/>
              <a:t>- Chan et al, “Listen, Attend, and Spell”, arXiv 2015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900"/>
              <a:t>- C</a:t>
            </a:r>
            <a:r>
              <a:rPr lang="en" sz="900">
                <a:solidFill>
                  <a:schemeClr val="dk1"/>
                </a:solidFill>
              </a:rPr>
              <a:t>horowski et al, “Attention-based models for Speech Recognition”, NIPS 2015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891" name="Shape 18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39675" y="1152850"/>
            <a:ext cx="2605624" cy="1854375"/>
          </a:xfrm>
          <a:prstGeom prst="rect">
            <a:avLst/>
          </a:prstGeom>
          <a:noFill/>
          <a:ln>
            <a:noFill/>
          </a:ln>
        </p:spPr>
      </p:pic>
      <p:sp>
        <p:nvSpPr>
          <p:cNvPr id="1892" name="Shape 1892"/>
          <p:cNvSpPr txBox="1"/>
          <p:nvPr/>
        </p:nvSpPr>
        <p:spPr>
          <a:xfrm>
            <a:off x="6139825" y="2950849"/>
            <a:ext cx="3023099" cy="14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/>
              <a:t>Image, question to answer,</a:t>
            </a:r>
            <a:br>
              <a:rPr b="1" lang="en"/>
            </a:br>
            <a:r>
              <a:rPr b="1" lang="en"/>
              <a:t>attention over image: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900">
                <a:solidFill>
                  <a:schemeClr val="dk1"/>
                </a:solidFill>
              </a:rPr>
              <a:t>- Xu and Saenko, “Ask, Attend and Answer: Exploring Question-Guided Spatial Attention for Visual Question Answering”, arXiv 2015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900">
                <a:solidFill>
                  <a:schemeClr val="dk1"/>
                </a:solidFill>
              </a:rPr>
              <a:t>- Zhu et al, “Visual7W: Grounded Question Answering in Images”, arXiv 2015</a:t>
            </a:r>
          </a:p>
        </p:txBody>
      </p:sp>
      <p:sp>
        <p:nvSpPr>
          <p:cNvPr id="1893" name="Shape 1893"/>
          <p:cNvSpPr txBox="1"/>
          <p:nvPr/>
        </p:nvSpPr>
        <p:spPr>
          <a:xfrm>
            <a:off x="2900700" y="2867825"/>
            <a:ext cx="3134400" cy="10088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/>
              <a:t>Video captioning,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/>
              <a:t>attention over input frames: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900"/>
              <a:t>- Yao et al, “Describing Videos by Exploiting Temporal Structure”, ICCV 2015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894" name="Shape 18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00691" y="1674077"/>
            <a:ext cx="3134399" cy="1253080"/>
          </a:xfrm>
          <a:prstGeom prst="rect">
            <a:avLst/>
          </a:prstGeom>
          <a:noFill/>
          <a:ln>
            <a:noFill/>
          </a:ln>
        </p:spPr>
      </p:pic>
      <p:sp>
        <p:nvSpPr>
          <p:cNvPr id="1895" name="Shape 1895"/>
          <p:cNvSpPr txBox="1"/>
          <p:nvPr/>
        </p:nvSpPr>
        <p:spPr>
          <a:xfrm>
            <a:off x="97125" y="1653425"/>
            <a:ext cx="2826900" cy="10088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/>
              <a:t>Machine Translation,</a:t>
            </a:r>
            <a:br>
              <a:rPr b="1" lang="en"/>
            </a:br>
            <a:r>
              <a:rPr b="1" lang="en"/>
              <a:t>attention over input: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900"/>
              <a:t>- Luong et al, “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</a:rPr>
              <a:t>Effective Approaches to Attention-based Neural Machine Translation,” EMNLP 2015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9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99" name="Shape 1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0" name="Shape 1900"/>
          <p:cNvPicPr preferRelativeResize="0"/>
          <p:nvPr/>
        </p:nvPicPr>
        <p:blipFill rotWithShape="1">
          <a:blip r:embed="rId3">
            <a:alphaModFix/>
          </a:blip>
          <a:srcRect b="53658" l="0" r="67222" t="0"/>
          <a:stretch/>
        </p:blipFill>
        <p:spPr>
          <a:xfrm>
            <a:off x="5211950" y="1789500"/>
            <a:ext cx="2120100" cy="1275075"/>
          </a:xfrm>
          <a:prstGeom prst="rect">
            <a:avLst/>
          </a:prstGeom>
          <a:noFill/>
          <a:ln>
            <a:noFill/>
          </a:ln>
        </p:spPr>
      </p:pic>
      <p:sp>
        <p:nvSpPr>
          <p:cNvPr id="1901" name="Shape 19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Attending to arbitrary regions?</a:t>
            </a:r>
          </a:p>
        </p:txBody>
      </p:sp>
      <p:sp>
        <p:nvSpPr>
          <p:cNvPr id="1902" name="Shape 1902"/>
          <p:cNvSpPr txBox="1"/>
          <p:nvPr>
            <p:ph idx="12" type="sldNum"/>
          </p:nvPr>
        </p:nvSpPr>
        <p:spPr>
          <a:xfrm>
            <a:off x="6507723" y="4666350"/>
            <a:ext cx="8435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grpSp>
        <p:nvGrpSpPr>
          <p:cNvPr id="1903" name="Shape 1903"/>
          <p:cNvGrpSpPr/>
          <p:nvPr/>
        </p:nvGrpSpPr>
        <p:grpSpPr>
          <a:xfrm>
            <a:off x="6296935" y="1845375"/>
            <a:ext cx="971100" cy="971100"/>
            <a:chOff x="265010" y="1415075"/>
            <a:chExt cx="971100" cy="971100"/>
          </a:xfrm>
        </p:grpSpPr>
        <p:cxnSp>
          <p:nvCxnSpPr>
            <p:cNvPr id="1904" name="Shape 1904"/>
            <p:cNvCxnSpPr/>
            <p:nvPr/>
          </p:nvCxnSpPr>
          <p:spPr>
            <a:xfrm>
              <a:off x="401921" y="1415075"/>
              <a:ext cx="0" cy="971100"/>
            </a:xfrm>
            <a:prstGeom prst="straightConnector1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1905" name="Shape 1905"/>
            <p:cNvCxnSpPr/>
            <p:nvPr/>
          </p:nvCxnSpPr>
          <p:spPr>
            <a:xfrm>
              <a:off x="548930" y="1415075"/>
              <a:ext cx="0" cy="971100"/>
            </a:xfrm>
            <a:prstGeom prst="straightConnector1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1906" name="Shape 1906"/>
            <p:cNvCxnSpPr/>
            <p:nvPr/>
          </p:nvCxnSpPr>
          <p:spPr>
            <a:xfrm>
              <a:off x="695925" y="1415075"/>
              <a:ext cx="0" cy="971100"/>
            </a:xfrm>
            <a:prstGeom prst="straightConnector1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1907" name="Shape 1907"/>
            <p:cNvCxnSpPr/>
            <p:nvPr/>
          </p:nvCxnSpPr>
          <p:spPr>
            <a:xfrm>
              <a:off x="841725" y="1415075"/>
              <a:ext cx="0" cy="971100"/>
            </a:xfrm>
            <a:prstGeom prst="straightConnector1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1908" name="Shape 1908"/>
            <p:cNvCxnSpPr/>
            <p:nvPr/>
          </p:nvCxnSpPr>
          <p:spPr>
            <a:xfrm>
              <a:off x="1000750" y="1415075"/>
              <a:ext cx="0" cy="971100"/>
            </a:xfrm>
            <a:prstGeom prst="straightConnector1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1909" name="Shape 1909"/>
            <p:cNvCxnSpPr/>
            <p:nvPr/>
          </p:nvCxnSpPr>
          <p:spPr>
            <a:xfrm>
              <a:off x="1147750" y="1415075"/>
              <a:ext cx="0" cy="971100"/>
            </a:xfrm>
            <a:prstGeom prst="straightConnector1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1910" name="Shape 1910"/>
            <p:cNvCxnSpPr/>
            <p:nvPr/>
          </p:nvCxnSpPr>
          <p:spPr>
            <a:xfrm>
              <a:off x="750560" y="1042160"/>
              <a:ext cx="0" cy="971100"/>
            </a:xfrm>
            <a:prstGeom prst="straightConnector1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1911" name="Shape 1911"/>
            <p:cNvCxnSpPr/>
            <p:nvPr/>
          </p:nvCxnSpPr>
          <p:spPr>
            <a:xfrm>
              <a:off x="750560" y="1189169"/>
              <a:ext cx="0" cy="971100"/>
            </a:xfrm>
            <a:prstGeom prst="straightConnector1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1912" name="Shape 1912"/>
            <p:cNvCxnSpPr/>
            <p:nvPr/>
          </p:nvCxnSpPr>
          <p:spPr>
            <a:xfrm>
              <a:off x="750560" y="1336164"/>
              <a:ext cx="0" cy="971100"/>
            </a:xfrm>
            <a:prstGeom prst="straightConnector1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1913" name="Shape 1913"/>
            <p:cNvCxnSpPr/>
            <p:nvPr/>
          </p:nvCxnSpPr>
          <p:spPr>
            <a:xfrm>
              <a:off x="750560" y="1481964"/>
              <a:ext cx="0" cy="971100"/>
            </a:xfrm>
            <a:prstGeom prst="straightConnector1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1914" name="Shape 1914"/>
            <p:cNvCxnSpPr/>
            <p:nvPr/>
          </p:nvCxnSpPr>
          <p:spPr>
            <a:xfrm>
              <a:off x="750560" y="1640989"/>
              <a:ext cx="0" cy="971100"/>
            </a:xfrm>
            <a:prstGeom prst="straightConnector1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1915" name="Shape 1915"/>
            <p:cNvCxnSpPr/>
            <p:nvPr/>
          </p:nvCxnSpPr>
          <p:spPr>
            <a:xfrm>
              <a:off x="750560" y="1787989"/>
              <a:ext cx="0" cy="971100"/>
            </a:xfrm>
            <a:prstGeom prst="straightConnector1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lg" w="lg" type="none"/>
              <a:tailEnd len="lg" w="lg" type="none"/>
            </a:ln>
          </p:spPr>
        </p:cxnSp>
      </p:grpSp>
      <p:pic>
        <p:nvPicPr>
          <p:cNvPr id="1916" name="Shape 19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9973" y="1693575"/>
            <a:ext cx="1106200" cy="11177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7" name="Shape 1917"/>
          <p:cNvSpPr/>
          <p:nvPr/>
        </p:nvSpPr>
        <p:spPr>
          <a:xfrm rot="-5400000">
            <a:off x="2117425" y="1837024"/>
            <a:ext cx="1030400" cy="830775"/>
          </a:xfrm>
          <a:prstGeom prst="flowChartManualOperation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18" name="Shape 1918"/>
          <p:cNvSpPr txBox="1"/>
          <p:nvPr/>
        </p:nvSpPr>
        <p:spPr>
          <a:xfrm>
            <a:off x="939425" y="2768475"/>
            <a:ext cx="987300" cy="625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Image: </a:t>
            </a:r>
            <a:br>
              <a:rPr lang="en"/>
            </a:br>
            <a:r>
              <a:rPr lang="en"/>
              <a:t>H x W x 3</a:t>
            </a:r>
          </a:p>
        </p:txBody>
      </p:sp>
      <p:sp>
        <p:nvSpPr>
          <p:cNvPr id="1919" name="Shape 1919"/>
          <p:cNvSpPr txBox="1"/>
          <p:nvPr/>
        </p:nvSpPr>
        <p:spPr>
          <a:xfrm>
            <a:off x="2885650" y="2591175"/>
            <a:ext cx="987300" cy="625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Features: </a:t>
            </a:r>
            <a:br>
              <a:rPr lang="en"/>
            </a:br>
            <a:r>
              <a:rPr lang="en"/>
              <a:t>L x D</a:t>
            </a:r>
          </a:p>
        </p:txBody>
      </p:sp>
      <p:sp>
        <p:nvSpPr>
          <p:cNvPr id="1920" name="Shape 1920"/>
          <p:cNvSpPr/>
          <p:nvPr/>
        </p:nvSpPr>
        <p:spPr>
          <a:xfrm>
            <a:off x="3187600" y="2065925"/>
            <a:ext cx="383400" cy="393600"/>
          </a:xfrm>
          <a:prstGeom prst="rect">
            <a:avLst/>
          </a:prstGeom>
          <a:solidFill>
            <a:srgbClr val="B4A7D6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1921" name="Shape 1921"/>
          <p:cNvCxnSpPr/>
          <p:nvPr/>
        </p:nvCxnSpPr>
        <p:spPr>
          <a:xfrm>
            <a:off x="3309150" y="2065475"/>
            <a:ext cx="0" cy="394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922" name="Shape 1922"/>
          <p:cNvCxnSpPr/>
          <p:nvPr/>
        </p:nvCxnSpPr>
        <p:spPr>
          <a:xfrm>
            <a:off x="3447222" y="2065485"/>
            <a:ext cx="0" cy="394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923" name="Shape 1923"/>
          <p:cNvCxnSpPr/>
          <p:nvPr/>
        </p:nvCxnSpPr>
        <p:spPr>
          <a:xfrm rot="10800000">
            <a:off x="3185998" y="2196824"/>
            <a:ext cx="389999" cy="1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924" name="Shape 1924"/>
          <p:cNvCxnSpPr/>
          <p:nvPr/>
        </p:nvCxnSpPr>
        <p:spPr>
          <a:xfrm rot="10800000">
            <a:off x="3185998" y="2327646"/>
            <a:ext cx="389999" cy="1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925" name="Shape 1925"/>
          <p:cNvSpPr txBox="1"/>
          <p:nvPr/>
        </p:nvSpPr>
        <p:spPr>
          <a:xfrm>
            <a:off x="1575250" y="3772550"/>
            <a:ext cx="6187799" cy="505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Attention mechanism from Show, Attend, and Tell only lets us softly attend to fixed grid positions … can we do better?</a:t>
            </a: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29" name="Shape 1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0" name="Shape 193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Attending to Arbitrary Regions</a:t>
            </a:r>
          </a:p>
        </p:txBody>
      </p:sp>
      <p:sp>
        <p:nvSpPr>
          <p:cNvPr id="1931" name="Shape 1931"/>
          <p:cNvSpPr txBox="1"/>
          <p:nvPr>
            <p:ph idx="12" type="sldNum"/>
          </p:nvPr>
        </p:nvSpPr>
        <p:spPr>
          <a:xfrm>
            <a:off x="6507723" y="4666350"/>
            <a:ext cx="8435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1932" name="Shape 19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3700" y="2054823"/>
            <a:ext cx="3854224" cy="2000625"/>
          </a:xfrm>
          <a:prstGeom prst="rect">
            <a:avLst/>
          </a:prstGeom>
          <a:noFill/>
          <a:ln>
            <a:noFill/>
          </a:ln>
        </p:spPr>
      </p:pic>
      <p:sp>
        <p:nvSpPr>
          <p:cNvPr id="1933" name="Shape 1933"/>
          <p:cNvSpPr txBox="1"/>
          <p:nvPr/>
        </p:nvSpPr>
        <p:spPr>
          <a:xfrm>
            <a:off x="47075" y="4171900"/>
            <a:ext cx="4619100" cy="435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000"/>
              <a:t>Graves, “Generating Sequences with Recurrent Neural Networks”, arXiv 2013</a:t>
            </a:r>
          </a:p>
        </p:txBody>
      </p:sp>
      <p:sp>
        <p:nvSpPr>
          <p:cNvPr id="1934" name="Shape 1934"/>
          <p:cNvSpPr txBox="1"/>
          <p:nvPr/>
        </p:nvSpPr>
        <p:spPr>
          <a:xfrm>
            <a:off x="514862" y="1130400"/>
            <a:ext cx="40719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- Read text, generate handwriting using an RNN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- Attend to arbitrary regions of the </a:t>
            </a:r>
            <a:r>
              <a:rPr b="1" lang="en"/>
              <a:t>output</a:t>
            </a:r>
            <a:r>
              <a:rPr lang="en"/>
              <a:t> by predicting params of a mixture model</a:t>
            </a: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38" name="Shape 1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9" name="Shape 19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Attending to Arbitrary Regions</a:t>
            </a:r>
          </a:p>
        </p:txBody>
      </p:sp>
      <p:sp>
        <p:nvSpPr>
          <p:cNvPr id="1940" name="Shape 1940"/>
          <p:cNvSpPr txBox="1"/>
          <p:nvPr>
            <p:ph idx="12" type="sldNum"/>
          </p:nvPr>
        </p:nvSpPr>
        <p:spPr>
          <a:xfrm>
            <a:off x="6507723" y="4666350"/>
            <a:ext cx="8435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1941" name="Shape 19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3700" y="2054823"/>
            <a:ext cx="3854224" cy="2000625"/>
          </a:xfrm>
          <a:prstGeom prst="rect">
            <a:avLst/>
          </a:prstGeom>
          <a:noFill/>
          <a:ln>
            <a:noFill/>
          </a:ln>
        </p:spPr>
      </p:pic>
      <p:sp>
        <p:nvSpPr>
          <p:cNvPr id="1942" name="Shape 1942"/>
          <p:cNvSpPr txBox="1"/>
          <p:nvPr/>
        </p:nvSpPr>
        <p:spPr>
          <a:xfrm>
            <a:off x="47075" y="4171900"/>
            <a:ext cx="4619100" cy="435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000"/>
              <a:t>Graves, “Generating Sequences with Recurrent Neural Networks”, arXiv 2013</a:t>
            </a:r>
          </a:p>
        </p:txBody>
      </p:sp>
      <p:sp>
        <p:nvSpPr>
          <p:cNvPr id="1943" name="Shape 1943"/>
          <p:cNvSpPr txBox="1"/>
          <p:nvPr/>
        </p:nvSpPr>
        <p:spPr>
          <a:xfrm>
            <a:off x="514862" y="1130400"/>
            <a:ext cx="40719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- Read text, generate handwriting using an RNN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- Attend to arbitrary regions of the </a:t>
            </a:r>
            <a:r>
              <a:rPr b="1" lang="en"/>
              <a:t>output</a:t>
            </a:r>
            <a:r>
              <a:rPr lang="en"/>
              <a:t> by predicting params of a mixture model</a:t>
            </a:r>
          </a:p>
        </p:txBody>
      </p:sp>
      <p:pic>
        <p:nvPicPr>
          <p:cNvPr id="1944" name="Shape 19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10448" y="1793073"/>
            <a:ext cx="3676349" cy="2262374"/>
          </a:xfrm>
          <a:prstGeom prst="rect">
            <a:avLst/>
          </a:prstGeom>
          <a:noFill/>
          <a:ln>
            <a:noFill/>
          </a:ln>
        </p:spPr>
      </p:pic>
      <p:sp>
        <p:nvSpPr>
          <p:cNvPr id="1945" name="Shape 1945"/>
          <p:cNvSpPr txBox="1"/>
          <p:nvPr/>
        </p:nvSpPr>
        <p:spPr>
          <a:xfrm>
            <a:off x="4893575" y="1341300"/>
            <a:ext cx="4071900" cy="435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Which are real and which are generated?</a:t>
            </a: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49" name="Shape 1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0" name="Shape 19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Attending to Arbitrary Regions</a:t>
            </a:r>
          </a:p>
        </p:txBody>
      </p:sp>
      <p:sp>
        <p:nvSpPr>
          <p:cNvPr id="1951" name="Shape 1951"/>
          <p:cNvSpPr txBox="1"/>
          <p:nvPr>
            <p:ph idx="12" type="sldNum"/>
          </p:nvPr>
        </p:nvSpPr>
        <p:spPr>
          <a:xfrm>
            <a:off x="6507723" y="4666350"/>
            <a:ext cx="8435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1952" name="Shape 19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3700" y="2054823"/>
            <a:ext cx="3854224" cy="2000625"/>
          </a:xfrm>
          <a:prstGeom prst="rect">
            <a:avLst/>
          </a:prstGeom>
          <a:noFill/>
          <a:ln>
            <a:noFill/>
          </a:ln>
        </p:spPr>
      </p:pic>
      <p:sp>
        <p:nvSpPr>
          <p:cNvPr id="1953" name="Shape 1953"/>
          <p:cNvSpPr txBox="1"/>
          <p:nvPr/>
        </p:nvSpPr>
        <p:spPr>
          <a:xfrm>
            <a:off x="47075" y="4171900"/>
            <a:ext cx="4619100" cy="435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000"/>
              <a:t>Graves, “Generating Sequences with Recurrent Neural Networks”, arXiv 2013</a:t>
            </a:r>
          </a:p>
        </p:txBody>
      </p:sp>
      <p:sp>
        <p:nvSpPr>
          <p:cNvPr id="1954" name="Shape 1954"/>
          <p:cNvSpPr txBox="1"/>
          <p:nvPr/>
        </p:nvSpPr>
        <p:spPr>
          <a:xfrm>
            <a:off x="514862" y="1130400"/>
            <a:ext cx="40719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- Read text, generate handwriting using an RNN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- Attend to arbitrary regions of the </a:t>
            </a:r>
            <a:r>
              <a:rPr b="1" lang="en"/>
              <a:t>output</a:t>
            </a:r>
            <a:r>
              <a:rPr lang="en"/>
              <a:t> by predicting params of a mixture model</a:t>
            </a:r>
          </a:p>
        </p:txBody>
      </p:sp>
      <p:pic>
        <p:nvPicPr>
          <p:cNvPr id="1955" name="Shape 19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10448" y="1793073"/>
            <a:ext cx="3676349" cy="2262374"/>
          </a:xfrm>
          <a:prstGeom prst="rect">
            <a:avLst/>
          </a:prstGeom>
          <a:noFill/>
          <a:ln>
            <a:noFill/>
          </a:ln>
        </p:spPr>
      </p:pic>
      <p:sp>
        <p:nvSpPr>
          <p:cNvPr id="1956" name="Shape 1956"/>
          <p:cNvSpPr txBox="1"/>
          <p:nvPr/>
        </p:nvSpPr>
        <p:spPr>
          <a:xfrm>
            <a:off x="4893575" y="1341300"/>
            <a:ext cx="4071900" cy="435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Which are real and which are generated?</a:t>
            </a:r>
          </a:p>
        </p:txBody>
      </p:sp>
      <p:sp>
        <p:nvSpPr>
          <p:cNvPr id="1957" name="Shape 1957"/>
          <p:cNvSpPr/>
          <p:nvPr/>
        </p:nvSpPr>
        <p:spPr>
          <a:xfrm>
            <a:off x="5078081" y="1824200"/>
            <a:ext cx="3676199" cy="393600"/>
          </a:xfrm>
          <a:prstGeom prst="rect">
            <a:avLst/>
          </a:prstGeom>
          <a:noFill/>
          <a:ln cap="flat" cmpd="sng" w="2857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58" name="Shape 1958"/>
          <p:cNvSpPr/>
          <p:nvPr/>
        </p:nvSpPr>
        <p:spPr>
          <a:xfrm>
            <a:off x="5078075" y="2259050"/>
            <a:ext cx="3030300" cy="17718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59" name="Shape 1959"/>
          <p:cNvSpPr txBox="1"/>
          <p:nvPr/>
        </p:nvSpPr>
        <p:spPr>
          <a:xfrm>
            <a:off x="8211575" y="2265100"/>
            <a:ext cx="7539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4A86E8"/>
                </a:solidFill>
              </a:rPr>
              <a:t>REAL</a:t>
            </a:r>
          </a:p>
        </p:txBody>
      </p:sp>
      <p:sp>
        <p:nvSpPr>
          <p:cNvPr id="1960" name="Shape 1960"/>
          <p:cNvSpPr txBox="1"/>
          <p:nvPr/>
        </p:nvSpPr>
        <p:spPr>
          <a:xfrm>
            <a:off x="5938475" y="4071625"/>
            <a:ext cx="13095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0000"/>
                </a:solidFill>
              </a:rPr>
              <a:t>GENERATED</a:t>
            </a: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Shape 19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Attending to Arbitrary Regions: DRAW</a:t>
            </a:r>
          </a:p>
        </p:txBody>
      </p:sp>
      <p:sp>
        <p:nvSpPr>
          <p:cNvPr id="1966" name="Shape 1966"/>
          <p:cNvSpPr txBox="1"/>
          <p:nvPr>
            <p:ph idx="12" type="sldNum"/>
          </p:nvPr>
        </p:nvSpPr>
        <p:spPr>
          <a:xfrm>
            <a:off x="6507723" y="4666350"/>
            <a:ext cx="8435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1967" name="Shape 1967"/>
          <p:cNvSpPr txBox="1"/>
          <p:nvPr/>
        </p:nvSpPr>
        <p:spPr>
          <a:xfrm>
            <a:off x="35300" y="4377550"/>
            <a:ext cx="4619100" cy="2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800"/>
              <a:t>Gregor et al, “DRAW: A Recurrent Neural Network For Image Generation”, ICML 2015</a:t>
            </a:r>
          </a:p>
        </p:txBody>
      </p:sp>
      <p:pic>
        <p:nvPicPr>
          <p:cNvPr id="1968" name="Shape 19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4925" y="1481125"/>
            <a:ext cx="1931974" cy="2972624"/>
          </a:xfrm>
          <a:prstGeom prst="rect">
            <a:avLst/>
          </a:prstGeom>
          <a:noFill/>
          <a:ln>
            <a:noFill/>
          </a:ln>
        </p:spPr>
      </p:pic>
      <p:sp>
        <p:nvSpPr>
          <p:cNvPr id="1969" name="Shape 1969"/>
          <p:cNvSpPr txBox="1"/>
          <p:nvPr/>
        </p:nvSpPr>
        <p:spPr>
          <a:xfrm>
            <a:off x="1388600" y="930950"/>
            <a:ext cx="3265800" cy="5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/>
              <a:t>Classify</a:t>
            </a:r>
            <a:r>
              <a:rPr lang="en"/>
              <a:t> images by attending to arbitrary regions of the </a:t>
            </a:r>
            <a:r>
              <a:rPr i="1" lang="en"/>
              <a:t>input</a:t>
            </a:r>
            <a:r>
              <a:rPr lang="en"/>
              <a:t> </a:t>
            </a: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73" name="Shape 1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4" name="Shape 19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Attending to Arbitrary Regions: DRAW</a:t>
            </a:r>
          </a:p>
        </p:txBody>
      </p:sp>
      <p:sp>
        <p:nvSpPr>
          <p:cNvPr id="1975" name="Shape 1975"/>
          <p:cNvSpPr txBox="1"/>
          <p:nvPr>
            <p:ph idx="12" type="sldNum"/>
          </p:nvPr>
        </p:nvSpPr>
        <p:spPr>
          <a:xfrm>
            <a:off x="6507723" y="4666350"/>
            <a:ext cx="8435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1976" name="Shape 19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5668" y="1428955"/>
            <a:ext cx="3226350" cy="3100099"/>
          </a:xfrm>
          <a:prstGeom prst="rect">
            <a:avLst/>
          </a:prstGeom>
          <a:noFill/>
          <a:ln>
            <a:noFill/>
          </a:ln>
        </p:spPr>
      </p:pic>
      <p:sp>
        <p:nvSpPr>
          <p:cNvPr id="1977" name="Shape 1977"/>
          <p:cNvSpPr txBox="1"/>
          <p:nvPr/>
        </p:nvSpPr>
        <p:spPr>
          <a:xfrm>
            <a:off x="5153725" y="987650"/>
            <a:ext cx="3265800" cy="4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/>
              <a:t>Generate</a:t>
            </a:r>
            <a:r>
              <a:rPr lang="en"/>
              <a:t> images by attending to arbitrary regions of the </a:t>
            </a:r>
            <a:r>
              <a:rPr i="1" lang="en"/>
              <a:t>output</a:t>
            </a:r>
            <a:r>
              <a:rPr lang="en"/>
              <a:t> </a:t>
            </a:r>
          </a:p>
        </p:txBody>
      </p:sp>
      <p:sp>
        <p:nvSpPr>
          <p:cNvPr id="1978" name="Shape 1978"/>
          <p:cNvSpPr txBox="1"/>
          <p:nvPr/>
        </p:nvSpPr>
        <p:spPr>
          <a:xfrm>
            <a:off x="35300" y="4377550"/>
            <a:ext cx="4619100" cy="2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800"/>
              <a:t>Gregor et al, “DRAW: A Recurrent Neural Network For Image Generation”, ICML 2015</a:t>
            </a:r>
          </a:p>
        </p:txBody>
      </p:sp>
      <p:pic>
        <p:nvPicPr>
          <p:cNvPr id="1979" name="Shape 19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64925" y="1481125"/>
            <a:ext cx="1931974" cy="2972624"/>
          </a:xfrm>
          <a:prstGeom prst="rect">
            <a:avLst/>
          </a:prstGeom>
          <a:noFill/>
          <a:ln>
            <a:noFill/>
          </a:ln>
        </p:spPr>
      </p:pic>
      <p:sp>
        <p:nvSpPr>
          <p:cNvPr id="1980" name="Shape 1980"/>
          <p:cNvSpPr txBox="1"/>
          <p:nvPr/>
        </p:nvSpPr>
        <p:spPr>
          <a:xfrm>
            <a:off x="1388600" y="930950"/>
            <a:ext cx="3265800" cy="5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/>
              <a:t>Classify</a:t>
            </a:r>
            <a:r>
              <a:rPr lang="en"/>
              <a:t> images by attending to arbitrary regions of the </a:t>
            </a:r>
            <a:r>
              <a:rPr i="1" lang="en"/>
              <a:t>input</a:t>
            </a:r>
            <a:r>
              <a:rPr lang="en"/>
              <a:t> </a:t>
            </a: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84" name="Shape 1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5" name="Shape 1985"/>
          <p:cNvSpPr txBox="1"/>
          <p:nvPr>
            <p:ph idx="12" type="sldNum"/>
          </p:nvPr>
        </p:nvSpPr>
        <p:spPr>
          <a:xfrm>
            <a:off x="6507723" y="4666350"/>
            <a:ext cx="8435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descr="This paper introduces the DRAW neural network architecture for image generation: http://arxiv.org/abs/1502.04623" id="1986" name="Shape 1986" title="DRAW: A Recurrent Neural Network For Image Generation by Google DeepMind">
            <a:hlinkClick r:id="rId3"/>
          </p:cNvPr>
          <p:cNvSpPr/>
          <p:nvPr/>
        </p:nvSpPr>
        <p:spPr>
          <a:xfrm>
            <a:off x="1715225" y="245300"/>
            <a:ext cx="5763599" cy="4322699"/>
          </a:xfrm>
          <a:prstGeom prst="rect">
            <a:avLst/>
          </a:prstGeom>
          <a:blipFill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90" name="Shape 1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1" name="Shape 19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Attending to Arbitrary Regions:</a:t>
            </a:r>
            <a:br>
              <a:rPr lang="en"/>
            </a:br>
            <a:r>
              <a:rPr lang="en"/>
              <a:t>Spatial Transformer Networks</a:t>
            </a:r>
          </a:p>
        </p:txBody>
      </p:sp>
      <p:sp>
        <p:nvSpPr>
          <p:cNvPr id="1992" name="Shape 1992"/>
          <p:cNvSpPr txBox="1"/>
          <p:nvPr>
            <p:ph idx="1" type="body"/>
          </p:nvPr>
        </p:nvSpPr>
        <p:spPr>
          <a:xfrm>
            <a:off x="321875" y="2359653"/>
            <a:ext cx="8229600" cy="1505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000"/>
              <a:t>Attention mechanism similar to DRAW, but easier to explain</a:t>
            </a:r>
          </a:p>
        </p:txBody>
      </p:sp>
      <p:sp>
        <p:nvSpPr>
          <p:cNvPr id="1993" name="Shape 1993"/>
          <p:cNvSpPr txBox="1"/>
          <p:nvPr>
            <p:ph idx="12" type="sldNum"/>
          </p:nvPr>
        </p:nvSpPr>
        <p:spPr>
          <a:xfrm>
            <a:off x="6507723" y="4666350"/>
            <a:ext cx="8435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1994" name="Shape 1994"/>
          <p:cNvSpPr txBox="1"/>
          <p:nvPr/>
        </p:nvSpPr>
        <p:spPr>
          <a:xfrm>
            <a:off x="0" y="4323775"/>
            <a:ext cx="3609599" cy="258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000"/>
              <a:t>Jaderberg et al, “Spatial Transformer Networks”, NIPS 2015</a:t>
            </a: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98" name="Shape 1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9" name="Shape 199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Spatial Transformer Networks</a:t>
            </a:r>
          </a:p>
        </p:txBody>
      </p:sp>
      <p:sp>
        <p:nvSpPr>
          <p:cNvPr id="2000" name="Shape 2000"/>
          <p:cNvSpPr txBox="1"/>
          <p:nvPr>
            <p:ph idx="12" type="sldNum"/>
          </p:nvPr>
        </p:nvSpPr>
        <p:spPr>
          <a:xfrm>
            <a:off x="6507723" y="4666350"/>
            <a:ext cx="8435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2001" name="Shape 2001"/>
          <p:cNvPicPr preferRelativeResize="0"/>
          <p:nvPr/>
        </p:nvPicPr>
        <p:blipFill rotWithShape="1">
          <a:blip r:embed="rId3">
            <a:alphaModFix/>
          </a:blip>
          <a:srcRect b="5354" l="4500" r="5499" t="5247"/>
          <a:stretch/>
        </p:blipFill>
        <p:spPr>
          <a:xfrm>
            <a:off x="975775" y="1160175"/>
            <a:ext cx="1499725" cy="1505124"/>
          </a:xfrm>
          <a:prstGeom prst="rect">
            <a:avLst/>
          </a:prstGeom>
          <a:noFill/>
          <a:ln>
            <a:noFill/>
          </a:ln>
        </p:spPr>
      </p:pic>
      <p:sp>
        <p:nvSpPr>
          <p:cNvPr id="2002" name="Shape 2002"/>
          <p:cNvSpPr txBox="1"/>
          <p:nvPr/>
        </p:nvSpPr>
        <p:spPr>
          <a:xfrm>
            <a:off x="1129537" y="2725300"/>
            <a:ext cx="1192199" cy="55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Input image: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/>
              <a:t>H x W x 3</a:t>
            </a:r>
          </a:p>
        </p:txBody>
      </p:sp>
      <p:sp>
        <p:nvSpPr>
          <p:cNvPr id="2003" name="Shape 2003"/>
          <p:cNvSpPr txBox="1"/>
          <p:nvPr/>
        </p:nvSpPr>
        <p:spPr>
          <a:xfrm>
            <a:off x="873337" y="3593850"/>
            <a:ext cx="1704599" cy="55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Box Coordinates: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/>
              <a:t>(xc, yc, w, h)</a:t>
            </a:r>
          </a:p>
        </p:txBody>
      </p:sp>
      <p:pic>
        <p:nvPicPr>
          <p:cNvPr id="2004" name="Shape 2004"/>
          <p:cNvPicPr preferRelativeResize="0"/>
          <p:nvPr/>
        </p:nvPicPr>
        <p:blipFill rotWithShape="1">
          <a:blip r:embed="rId3">
            <a:alphaModFix/>
          </a:blip>
          <a:srcRect b="28428" l="21295" r="5497" t="38892"/>
          <a:stretch/>
        </p:blipFill>
        <p:spPr>
          <a:xfrm>
            <a:off x="3979250" y="2205700"/>
            <a:ext cx="776850" cy="684750"/>
          </a:xfrm>
          <a:prstGeom prst="rect">
            <a:avLst/>
          </a:prstGeom>
          <a:noFill/>
          <a:ln>
            <a:noFill/>
          </a:ln>
        </p:spPr>
      </p:pic>
      <p:sp>
        <p:nvSpPr>
          <p:cNvPr id="2005" name="Shape 2005"/>
          <p:cNvSpPr/>
          <p:nvPr/>
        </p:nvSpPr>
        <p:spPr>
          <a:xfrm>
            <a:off x="1267775" y="1733350"/>
            <a:ext cx="1229999" cy="5502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06" name="Shape 2006"/>
          <p:cNvSpPr txBox="1"/>
          <p:nvPr/>
        </p:nvSpPr>
        <p:spPr>
          <a:xfrm>
            <a:off x="3578675" y="2913050"/>
            <a:ext cx="1578000" cy="8084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Cropped and rescaled image: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/>
              <a:t>X x Y x 3</a:t>
            </a:r>
          </a:p>
        </p:txBody>
      </p:sp>
      <p:cxnSp>
        <p:nvCxnSpPr>
          <p:cNvPr id="2007" name="Shape 2007"/>
          <p:cNvCxnSpPr/>
          <p:nvPr/>
        </p:nvCxnSpPr>
        <p:spPr>
          <a:xfrm>
            <a:off x="2718925" y="2057050"/>
            <a:ext cx="1046699" cy="4422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2008" name="Shape 2008"/>
          <p:cNvCxnSpPr/>
          <p:nvPr/>
        </p:nvCxnSpPr>
        <p:spPr>
          <a:xfrm flipH="1" rot="10800000">
            <a:off x="2702750" y="2941875"/>
            <a:ext cx="981900" cy="798299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2009" name="Shape 2009"/>
          <p:cNvSpPr txBox="1"/>
          <p:nvPr/>
        </p:nvSpPr>
        <p:spPr>
          <a:xfrm>
            <a:off x="0" y="4323775"/>
            <a:ext cx="3609599" cy="258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000"/>
              <a:t>Jaderberg et al, “Spatial Transformer Networks”, NIPS 2015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Inception-ResNet-v2</a:t>
            </a:r>
          </a:p>
        </p:txBody>
      </p:sp>
      <p:sp>
        <p:nvSpPr>
          <p:cNvPr id="171" name="Shape 171"/>
          <p:cNvSpPr txBox="1"/>
          <p:nvPr>
            <p:ph idx="12" type="sldNum"/>
          </p:nvPr>
        </p:nvSpPr>
        <p:spPr>
          <a:xfrm>
            <a:off x="6507723" y="4666350"/>
            <a:ext cx="8435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172" name="Shape 1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1000" y="969300"/>
            <a:ext cx="1494999" cy="35208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" name="Shape 173"/>
          <p:cNvCxnSpPr>
            <a:endCxn id="174" idx="1"/>
          </p:cNvCxnSpPr>
          <p:nvPr/>
        </p:nvCxnSpPr>
        <p:spPr>
          <a:xfrm flipH="1" rot="10800000">
            <a:off x="3411401" y="3391737"/>
            <a:ext cx="2273100" cy="228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75" name="Shape 175"/>
          <p:cNvSpPr txBox="1"/>
          <p:nvPr/>
        </p:nvSpPr>
        <p:spPr>
          <a:xfrm>
            <a:off x="1062825" y="3788463"/>
            <a:ext cx="876899" cy="341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en"/>
              <a:t>9 layers</a:t>
            </a:r>
          </a:p>
        </p:txBody>
      </p:sp>
      <p:pic>
        <p:nvPicPr>
          <p:cNvPr id="174" name="Shape 1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84501" y="2265474"/>
            <a:ext cx="2334900" cy="2252524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Shape 176"/>
          <p:cNvSpPr txBox="1"/>
          <p:nvPr/>
        </p:nvSpPr>
        <p:spPr>
          <a:xfrm>
            <a:off x="4098270" y="3162454"/>
            <a:ext cx="531000" cy="354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x7</a:t>
            </a:r>
          </a:p>
        </p:txBody>
      </p:sp>
      <p:pic>
        <p:nvPicPr>
          <p:cNvPr id="177" name="Shape 17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23696" y="296075"/>
            <a:ext cx="2454574" cy="18963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8" name="Shape 178"/>
          <p:cNvCxnSpPr/>
          <p:nvPr/>
        </p:nvCxnSpPr>
        <p:spPr>
          <a:xfrm flipH="1" rot="10800000">
            <a:off x="3393700" y="1601250"/>
            <a:ext cx="1881299" cy="1561199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79" name="Shape 179"/>
          <p:cNvSpPr txBox="1"/>
          <p:nvPr/>
        </p:nvSpPr>
        <p:spPr>
          <a:xfrm>
            <a:off x="702900" y="3446775"/>
            <a:ext cx="1236899" cy="341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en"/>
              <a:t>5 x 4 layers</a:t>
            </a:r>
          </a:p>
        </p:txBody>
      </p:sp>
      <p:sp>
        <p:nvSpPr>
          <p:cNvPr id="180" name="Shape 180"/>
          <p:cNvSpPr txBox="1"/>
          <p:nvPr/>
        </p:nvSpPr>
        <p:spPr>
          <a:xfrm>
            <a:off x="702900" y="3059935"/>
            <a:ext cx="1236899" cy="341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en"/>
              <a:t>3 layers</a:t>
            </a: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13" name="Shape 2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4" name="Shape 201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Spatial Transformer Networks</a:t>
            </a:r>
          </a:p>
        </p:txBody>
      </p:sp>
      <p:sp>
        <p:nvSpPr>
          <p:cNvPr id="2015" name="Shape 2015"/>
          <p:cNvSpPr txBox="1"/>
          <p:nvPr>
            <p:ph idx="12" type="sldNum"/>
          </p:nvPr>
        </p:nvSpPr>
        <p:spPr>
          <a:xfrm>
            <a:off x="6507723" y="4666350"/>
            <a:ext cx="8435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2016" name="Shape 2016"/>
          <p:cNvPicPr preferRelativeResize="0"/>
          <p:nvPr/>
        </p:nvPicPr>
        <p:blipFill rotWithShape="1">
          <a:blip r:embed="rId3">
            <a:alphaModFix/>
          </a:blip>
          <a:srcRect b="5354" l="4500" r="5499" t="5247"/>
          <a:stretch/>
        </p:blipFill>
        <p:spPr>
          <a:xfrm>
            <a:off x="975775" y="1160175"/>
            <a:ext cx="1499725" cy="1505124"/>
          </a:xfrm>
          <a:prstGeom prst="rect">
            <a:avLst/>
          </a:prstGeom>
          <a:noFill/>
          <a:ln>
            <a:noFill/>
          </a:ln>
        </p:spPr>
      </p:pic>
      <p:sp>
        <p:nvSpPr>
          <p:cNvPr id="2017" name="Shape 2017"/>
          <p:cNvSpPr txBox="1"/>
          <p:nvPr/>
        </p:nvSpPr>
        <p:spPr>
          <a:xfrm>
            <a:off x="1129537" y="2725300"/>
            <a:ext cx="1192199" cy="55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Input image: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/>
              <a:t>H x W x 3</a:t>
            </a:r>
          </a:p>
        </p:txBody>
      </p:sp>
      <p:sp>
        <p:nvSpPr>
          <p:cNvPr id="2018" name="Shape 2018"/>
          <p:cNvSpPr txBox="1"/>
          <p:nvPr/>
        </p:nvSpPr>
        <p:spPr>
          <a:xfrm>
            <a:off x="873337" y="3593850"/>
            <a:ext cx="1704599" cy="55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Box Coordinates: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/>
              <a:t>(xc, yc, w, h)</a:t>
            </a:r>
          </a:p>
        </p:txBody>
      </p:sp>
      <p:pic>
        <p:nvPicPr>
          <p:cNvPr id="2019" name="Shape 2019"/>
          <p:cNvPicPr preferRelativeResize="0"/>
          <p:nvPr/>
        </p:nvPicPr>
        <p:blipFill rotWithShape="1">
          <a:blip r:embed="rId3">
            <a:alphaModFix/>
          </a:blip>
          <a:srcRect b="28428" l="21295" r="5497" t="38892"/>
          <a:stretch/>
        </p:blipFill>
        <p:spPr>
          <a:xfrm>
            <a:off x="3979250" y="2205700"/>
            <a:ext cx="776850" cy="684750"/>
          </a:xfrm>
          <a:prstGeom prst="rect">
            <a:avLst/>
          </a:prstGeom>
          <a:noFill/>
          <a:ln>
            <a:noFill/>
          </a:ln>
        </p:spPr>
      </p:pic>
      <p:sp>
        <p:nvSpPr>
          <p:cNvPr id="2020" name="Shape 2020"/>
          <p:cNvSpPr/>
          <p:nvPr/>
        </p:nvSpPr>
        <p:spPr>
          <a:xfrm>
            <a:off x="1267775" y="1733350"/>
            <a:ext cx="1229999" cy="5502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21" name="Shape 2021"/>
          <p:cNvSpPr txBox="1"/>
          <p:nvPr/>
        </p:nvSpPr>
        <p:spPr>
          <a:xfrm>
            <a:off x="3578675" y="2913050"/>
            <a:ext cx="1578000" cy="8084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Cropped and rescaled image: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/>
              <a:t>X x Y x 3</a:t>
            </a:r>
          </a:p>
        </p:txBody>
      </p:sp>
      <p:cxnSp>
        <p:nvCxnSpPr>
          <p:cNvPr id="2022" name="Shape 2022"/>
          <p:cNvCxnSpPr/>
          <p:nvPr/>
        </p:nvCxnSpPr>
        <p:spPr>
          <a:xfrm>
            <a:off x="2718925" y="2057050"/>
            <a:ext cx="1046699" cy="4422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2023" name="Shape 2023"/>
          <p:cNvCxnSpPr/>
          <p:nvPr/>
        </p:nvCxnSpPr>
        <p:spPr>
          <a:xfrm flipH="1" rot="10800000">
            <a:off x="2702750" y="2941875"/>
            <a:ext cx="981900" cy="798299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2024" name="Shape 2024"/>
          <p:cNvSpPr txBox="1"/>
          <p:nvPr/>
        </p:nvSpPr>
        <p:spPr>
          <a:xfrm>
            <a:off x="0" y="4323775"/>
            <a:ext cx="3609599" cy="258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000"/>
              <a:t>Jaderberg et al, “Spatial Transformer Networks”, NIPS 2015</a:t>
            </a:r>
          </a:p>
        </p:txBody>
      </p:sp>
      <p:sp>
        <p:nvSpPr>
          <p:cNvPr id="2025" name="Shape 2025"/>
          <p:cNvSpPr txBox="1"/>
          <p:nvPr/>
        </p:nvSpPr>
        <p:spPr>
          <a:xfrm>
            <a:off x="2604550" y="1285110"/>
            <a:ext cx="2116800" cy="55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Can we make this function differentiable?</a:t>
            </a:r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29" name="Shape 2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0" name="Shape 203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Spatial Transformer Networks</a:t>
            </a:r>
          </a:p>
        </p:txBody>
      </p:sp>
      <p:sp>
        <p:nvSpPr>
          <p:cNvPr id="2031" name="Shape 2031"/>
          <p:cNvSpPr txBox="1"/>
          <p:nvPr>
            <p:ph idx="12" type="sldNum"/>
          </p:nvPr>
        </p:nvSpPr>
        <p:spPr>
          <a:xfrm>
            <a:off x="6507723" y="4666350"/>
            <a:ext cx="8435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2032" name="Shape 2032"/>
          <p:cNvPicPr preferRelativeResize="0"/>
          <p:nvPr/>
        </p:nvPicPr>
        <p:blipFill rotWithShape="1">
          <a:blip r:embed="rId3">
            <a:alphaModFix/>
          </a:blip>
          <a:srcRect b="5354" l="4500" r="5499" t="5247"/>
          <a:stretch/>
        </p:blipFill>
        <p:spPr>
          <a:xfrm>
            <a:off x="975775" y="1160175"/>
            <a:ext cx="1499725" cy="1505124"/>
          </a:xfrm>
          <a:prstGeom prst="rect">
            <a:avLst/>
          </a:prstGeom>
          <a:noFill/>
          <a:ln>
            <a:noFill/>
          </a:ln>
        </p:spPr>
      </p:pic>
      <p:sp>
        <p:nvSpPr>
          <p:cNvPr id="2033" name="Shape 2033"/>
          <p:cNvSpPr txBox="1"/>
          <p:nvPr/>
        </p:nvSpPr>
        <p:spPr>
          <a:xfrm>
            <a:off x="1129537" y="2725300"/>
            <a:ext cx="1192199" cy="55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Input image: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/>
              <a:t>H x W x 3</a:t>
            </a:r>
          </a:p>
        </p:txBody>
      </p:sp>
      <p:sp>
        <p:nvSpPr>
          <p:cNvPr id="2034" name="Shape 2034"/>
          <p:cNvSpPr txBox="1"/>
          <p:nvPr/>
        </p:nvSpPr>
        <p:spPr>
          <a:xfrm>
            <a:off x="873337" y="3593850"/>
            <a:ext cx="1704599" cy="55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Box Coordinates: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/>
              <a:t>(xc, yc, w, h)</a:t>
            </a:r>
          </a:p>
        </p:txBody>
      </p:sp>
      <p:pic>
        <p:nvPicPr>
          <p:cNvPr id="2035" name="Shape 2035"/>
          <p:cNvPicPr preferRelativeResize="0"/>
          <p:nvPr/>
        </p:nvPicPr>
        <p:blipFill rotWithShape="1">
          <a:blip r:embed="rId3">
            <a:alphaModFix/>
          </a:blip>
          <a:srcRect b="28428" l="21295" r="5497" t="38892"/>
          <a:stretch/>
        </p:blipFill>
        <p:spPr>
          <a:xfrm>
            <a:off x="3979250" y="2205700"/>
            <a:ext cx="776850" cy="684750"/>
          </a:xfrm>
          <a:prstGeom prst="rect">
            <a:avLst/>
          </a:prstGeom>
          <a:noFill/>
          <a:ln>
            <a:noFill/>
          </a:ln>
        </p:spPr>
      </p:pic>
      <p:sp>
        <p:nvSpPr>
          <p:cNvPr id="2036" name="Shape 2036"/>
          <p:cNvSpPr/>
          <p:nvPr/>
        </p:nvSpPr>
        <p:spPr>
          <a:xfrm>
            <a:off x="1267775" y="1733350"/>
            <a:ext cx="1229999" cy="5502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37" name="Shape 2037"/>
          <p:cNvSpPr txBox="1"/>
          <p:nvPr/>
        </p:nvSpPr>
        <p:spPr>
          <a:xfrm>
            <a:off x="3578675" y="2913050"/>
            <a:ext cx="1578000" cy="8084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Cropped and rescaled image: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/>
              <a:t>X x Y x 3</a:t>
            </a:r>
          </a:p>
        </p:txBody>
      </p:sp>
      <p:cxnSp>
        <p:nvCxnSpPr>
          <p:cNvPr id="2038" name="Shape 2038"/>
          <p:cNvCxnSpPr/>
          <p:nvPr/>
        </p:nvCxnSpPr>
        <p:spPr>
          <a:xfrm>
            <a:off x="2718925" y="2057050"/>
            <a:ext cx="1046699" cy="4422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2039" name="Shape 2039"/>
          <p:cNvCxnSpPr/>
          <p:nvPr/>
        </p:nvCxnSpPr>
        <p:spPr>
          <a:xfrm flipH="1" rot="10800000">
            <a:off x="2702750" y="2941875"/>
            <a:ext cx="981900" cy="798299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2040" name="Shape 2040"/>
          <p:cNvSpPr txBox="1"/>
          <p:nvPr/>
        </p:nvSpPr>
        <p:spPr>
          <a:xfrm>
            <a:off x="2604550" y="1285110"/>
            <a:ext cx="2116800" cy="55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Can we make this function differentiable?</a:t>
            </a:r>
          </a:p>
        </p:txBody>
      </p:sp>
      <p:sp>
        <p:nvSpPr>
          <p:cNvPr id="2041" name="Shape 2041"/>
          <p:cNvSpPr txBox="1"/>
          <p:nvPr/>
        </p:nvSpPr>
        <p:spPr>
          <a:xfrm>
            <a:off x="0" y="4323775"/>
            <a:ext cx="3609599" cy="258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000"/>
              <a:t>Jaderberg et al, “Spatial Transformer Networks”, NIPS 2015</a:t>
            </a:r>
          </a:p>
        </p:txBody>
      </p:sp>
      <p:sp>
        <p:nvSpPr>
          <p:cNvPr id="2042" name="Shape 2042"/>
          <p:cNvSpPr txBox="1"/>
          <p:nvPr/>
        </p:nvSpPr>
        <p:spPr>
          <a:xfrm>
            <a:off x="5448625" y="844150"/>
            <a:ext cx="2324999" cy="10790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/>
              <a:t>Idea</a:t>
            </a:r>
            <a:r>
              <a:rPr lang="en"/>
              <a:t>: Function mapping </a:t>
            </a:r>
            <a:r>
              <a:rPr i="1" lang="en"/>
              <a:t>pixel coordinates</a:t>
            </a:r>
            <a:r>
              <a:rPr b="1" lang="en"/>
              <a:t> </a:t>
            </a:r>
            <a:r>
              <a:rPr lang="en"/>
              <a:t>(xt, yt) of output to </a:t>
            </a:r>
            <a:r>
              <a:rPr i="1" lang="en"/>
              <a:t>pixel coordinates</a:t>
            </a:r>
            <a:r>
              <a:rPr lang="en"/>
              <a:t> (xs, ys) of input</a:t>
            </a:r>
          </a:p>
        </p:txBody>
      </p:sp>
      <p:pic>
        <p:nvPicPr>
          <p:cNvPr id="2043" name="Shape 2043"/>
          <p:cNvPicPr preferRelativeResize="0"/>
          <p:nvPr/>
        </p:nvPicPr>
        <p:blipFill rotWithShape="1">
          <a:blip r:embed="rId4">
            <a:alphaModFix/>
          </a:blip>
          <a:srcRect b="0" l="56354" r="0" t="0"/>
          <a:stretch/>
        </p:blipFill>
        <p:spPr>
          <a:xfrm>
            <a:off x="6180939" y="1892837"/>
            <a:ext cx="1776235" cy="7461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4" name="Shape 2044"/>
          <p:cNvPicPr preferRelativeResize="0"/>
          <p:nvPr/>
        </p:nvPicPr>
        <p:blipFill rotWithShape="1">
          <a:blip r:embed="rId4">
            <a:alphaModFix/>
          </a:blip>
          <a:srcRect b="0" l="833" r="81010" t="0"/>
          <a:stretch/>
        </p:blipFill>
        <p:spPr>
          <a:xfrm>
            <a:off x="5448625" y="1892837"/>
            <a:ext cx="738860" cy="7461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48" name="Shape 2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Shape 20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Spatial Transformer Networks</a:t>
            </a:r>
          </a:p>
        </p:txBody>
      </p:sp>
      <p:sp>
        <p:nvSpPr>
          <p:cNvPr id="2050" name="Shape 2050"/>
          <p:cNvSpPr txBox="1"/>
          <p:nvPr>
            <p:ph idx="12" type="sldNum"/>
          </p:nvPr>
        </p:nvSpPr>
        <p:spPr>
          <a:xfrm>
            <a:off x="6507723" y="4666350"/>
            <a:ext cx="8435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2051" name="Shape 2051"/>
          <p:cNvPicPr preferRelativeResize="0"/>
          <p:nvPr/>
        </p:nvPicPr>
        <p:blipFill rotWithShape="1">
          <a:blip r:embed="rId3">
            <a:alphaModFix/>
          </a:blip>
          <a:srcRect b="5354" l="4500" r="5499" t="5247"/>
          <a:stretch/>
        </p:blipFill>
        <p:spPr>
          <a:xfrm>
            <a:off x="975775" y="1160175"/>
            <a:ext cx="1499725" cy="1505124"/>
          </a:xfrm>
          <a:prstGeom prst="rect">
            <a:avLst/>
          </a:prstGeom>
          <a:noFill/>
          <a:ln>
            <a:noFill/>
          </a:ln>
        </p:spPr>
      </p:pic>
      <p:sp>
        <p:nvSpPr>
          <p:cNvPr id="2052" name="Shape 2052"/>
          <p:cNvSpPr txBox="1"/>
          <p:nvPr/>
        </p:nvSpPr>
        <p:spPr>
          <a:xfrm>
            <a:off x="1129537" y="2725300"/>
            <a:ext cx="1192199" cy="55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Input image: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/>
              <a:t>H x W x 3</a:t>
            </a:r>
          </a:p>
        </p:txBody>
      </p:sp>
      <p:sp>
        <p:nvSpPr>
          <p:cNvPr id="2053" name="Shape 2053"/>
          <p:cNvSpPr txBox="1"/>
          <p:nvPr/>
        </p:nvSpPr>
        <p:spPr>
          <a:xfrm>
            <a:off x="873337" y="3593850"/>
            <a:ext cx="1704599" cy="55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Box Coordinates: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/>
              <a:t>(xc, yc, w, h)</a:t>
            </a:r>
          </a:p>
        </p:txBody>
      </p:sp>
      <p:pic>
        <p:nvPicPr>
          <p:cNvPr id="2054" name="Shape 2054"/>
          <p:cNvPicPr preferRelativeResize="0"/>
          <p:nvPr/>
        </p:nvPicPr>
        <p:blipFill rotWithShape="1">
          <a:blip r:embed="rId3">
            <a:alphaModFix/>
          </a:blip>
          <a:srcRect b="28428" l="21295" r="5497" t="38892"/>
          <a:stretch/>
        </p:blipFill>
        <p:spPr>
          <a:xfrm>
            <a:off x="3979250" y="2205700"/>
            <a:ext cx="776850" cy="684750"/>
          </a:xfrm>
          <a:prstGeom prst="rect">
            <a:avLst/>
          </a:prstGeom>
          <a:noFill/>
          <a:ln>
            <a:noFill/>
          </a:ln>
        </p:spPr>
      </p:pic>
      <p:sp>
        <p:nvSpPr>
          <p:cNvPr id="2055" name="Shape 2055"/>
          <p:cNvSpPr/>
          <p:nvPr/>
        </p:nvSpPr>
        <p:spPr>
          <a:xfrm>
            <a:off x="1267775" y="1733350"/>
            <a:ext cx="1229999" cy="5502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56" name="Shape 2056"/>
          <p:cNvSpPr txBox="1"/>
          <p:nvPr/>
        </p:nvSpPr>
        <p:spPr>
          <a:xfrm>
            <a:off x="3578675" y="2913050"/>
            <a:ext cx="1578000" cy="8084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Cropped and rescaled image: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/>
              <a:t>X x Y x 3</a:t>
            </a:r>
          </a:p>
        </p:txBody>
      </p:sp>
      <p:cxnSp>
        <p:nvCxnSpPr>
          <p:cNvPr id="2057" name="Shape 2057"/>
          <p:cNvCxnSpPr/>
          <p:nvPr/>
        </p:nvCxnSpPr>
        <p:spPr>
          <a:xfrm>
            <a:off x="2718925" y="2057050"/>
            <a:ext cx="1046699" cy="4422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2058" name="Shape 2058"/>
          <p:cNvCxnSpPr/>
          <p:nvPr/>
        </p:nvCxnSpPr>
        <p:spPr>
          <a:xfrm flipH="1" rot="10800000">
            <a:off x="2702750" y="2941875"/>
            <a:ext cx="981900" cy="798299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2059" name="Shape 2059"/>
          <p:cNvSpPr txBox="1"/>
          <p:nvPr/>
        </p:nvSpPr>
        <p:spPr>
          <a:xfrm>
            <a:off x="2604550" y="1285110"/>
            <a:ext cx="2116800" cy="55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Can we make this function differentiable?</a:t>
            </a:r>
          </a:p>
        </p:txBody>
      </p:sp>
      <p:sp>
        <p:nvSpPr>
          <p:cNvPr id="2060" name="Shape 2060"/>
          <p:cNvSpPr txBox="1"/>
          <p:nvPr/>
        </p:nvSpPr>
        <p:spPr>
          <a:xfrm>
            <a:off x="0" y="4323775"/>
            <a:ext cx="3609599" cy="258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000"/>
              <a:t>Jaderberg et al, “Spatial Transformer Networks”, NIPS 2015</a:t>
            </a:r>
          </a:p>
        </p:txBody>
      </p:sp>
      <p:sp>
        <p:nvSpPr>
          <p:cNvPr id="2061" name="Shape 2061"/>
          <p:cNvSpPr txBox="1"/>
          <p:nvPr/>
        </p:nvSpPr>
        <p:spPr>
          <a:xfrm>
            <a:off x="5448625" y="844150"/>
            <a:ext cx="2324999" cy="10790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/>
              <a:t>Idea</a:t>
            </a:r>
            <a:r>
              <a:rPr lang="en"/>
              <a:t>: Function mapping </a:t>
            </a:r>
            <a:r>
              <a:rPr i="1" lang="en"/>
              <a:t>pixel coordinates</a:t>
            </a:r>
            <a:r>
              <a:rPr b="1" lang="en"/>
              <a:t> </a:t>
            </a:r>
            <a:r>
              <a:rPr lang="en"/>
              <a:t>(xt, yt) of output to </a:t>
            </a:r>
            <a:r>
              <a:rPr i="1" lang="en"/>
              <a:t>pixel coordinates</a:t>
            </a:r>
            <a:r>
              <a:rPr lang="en"/>
              <a:t> (xs, ys) of input</a:t>
            </a:r>
          </a:p>
        </p:txBody>
      </p:sp>
      <p:pic>
        <p:nvPicPr>
          <p:cNvPr id="2062" name="Shape 2062"/>
          <p:cNvPicPr preferRelativeResize="0"/>
          <p:nvPr/>
        </p:nvPicPr>
        <p:blipFill rotWithShape="1">
          <a:blip r:embed="rId4">
            <a:alphaModFix/>
          </a:blip>
          <a:srcRect b="0" l="56354" r="0" t="0"/>
          <a:stretch/>
        </p:blipFill>
        <p:spPr>
          <a:xfrm>
            <a:off x="6180939" y="1892837"/>
            <a:ext cx="1776235" cy="7461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3" name="Shape 2063"/>
          <p:cNvPicPr preferRelativeResize="0"/>
          <p:nvPr/>
        </p:nvPicPr>
        <p:blipFill rotWithShape="1">
          <a:blip r:embed="rId4">
            <a:alphaModFix/>
          </a:blip>
          <a:srcRect b="0" l="833" r="81010" t="0"/>
          <a:stretch/>
        </p:blipFill>
        <p:spPr>
          <a:xfrm>
            <a:off x="5448625" y="1892837"/>
            <a:ext cx="738860" cy="746162"/>
          </a:xfrm>
          <a:prstGeom prst="rect">
            <a:avLst/>
          </a:prstGeom>
          <a:noFill/>
          <a:ln>
            <a:noFill/>
          </a:ln>
        </p:spPr>
      </p:pic>
      <p:sp>
        <p:nvSpPr>
          <p:cNvPr id="2064" name="Shape 2064"/>
          <p:cNvSpPr/>
          <p:nvPr/>
        </p:nvSpPr>
        <p:spPr>
          <a:xfrm>
            <a:off x="4626239" y="2230594"/>
            <a:ext cx="105900" cy="105900"/>
          </a:xfrm>
          <a:prstGeom prst="ellipse">
            <a:avLst/>
          </a:prstGeom>
          <a:noFill/>
          <a:ln cap="flat" cmpd="sng" w="38100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65" name="Shape 2065"/>
          <p:cNvSpPr/>
          <p:nvPr/>
        </p:nvSpPr>
        <p:spPr>
          <a:xfrm>
            <a:off x="2353405" y="1782571"/>
            <a:ext cx="105900" cy="105900"/>
          </a:xfrm>
          <a:prstGeom prst="ellipse">
            <a:avLst/>
          </a:prstGeom>
          <a:noFill/>
          <a:ln cap="flat" cmpd="sng" w="38100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2066" name="Shape 2066"/>
          <p:cNvCxnSpPr>
            <a:stCxn id="2064" idx="1"/>
            <a:endCxn id="2065" idx="6"/>
          </p:cNvCxnSpPr>
          <p:nvPr/>
        </p:nvCxnSpPr>
        <p:spPr>
          <a:xfrm flipH="1" rot="5400000">
            <a:off x="3345148" y="949503"/>
            <a:ext cx="410700" cy="2182500"/>
          </a:xfrm>
          <a:prstGeom prst="curvedConnector2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2067" name="Shape 2067"/>
          <p:cNvSpPr txBox="1"/>
          <p:nvPr/>
        </p:nvSpPr>
        <p:spPr>
          <a:xfrm>
            <a:off x="4558500" y="1820800"/>
            <a:ext cx="738899" cy="3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(x</a:t>
            </a:r>
            <a:r>
              <a:rPr baseline="30000" lang="en"/>
              <a:t>t</a:t>
            </a:r>
            <a:r>
              <a:rPr lang="en"/>
              <a:t>, y</a:t>
            </a:r>
            <a:r>
              <a:rPr baseline="30000" lang="en"/>
              <a:t>t</a:t>
            </a:r>
            <a:r>
              <a:rPr lang="en"/>
              <a:t>)</a:t>
            </a:r>
          </a:p>
        </p:txBody>
      </p:sp>
      <p:sp>
        <p:nvSpPr>
          <p:cNvPr id="2068" name="Shape 2068"/>
          <p:cNvSpPr txBox="1"/>
          <p:nvPr/>
        </p:nvSpPr>
        <p:spPr>
          <a:xfrm>
            <a:off x="1886775" y="1372562"/>
            <a:ext cx="738899" cy="3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(x</a:t>
            </a:r>
            <a:r>
              <a:rPr baseline="30000" lang="en"/>
              <a:t>s</a:t>
            </a:r>
            <a:r>
              <a:rPr lang="en"/>
              <a:t>, y</a:t>
            </a:r>
            <a:r>
              <a:rPr baseline="30000" lang="en"/>
              <a:t>s</a:t>
            </a:r>
            <a:r>
              <a:rPr lang="en"/>
              <a:t>)</a:t>
            </a:r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72" name="Shape 2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3" name="Shape 20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Spatial Transformer Networks</a:t>
            </a:r>
          </a:p>
        </p:txBody>
      </p:sp>
      <p:sp>
        <p:nvSpPr>
          <p:cNvPr id="2074" name="Shape 2074"/>
          <p:cNvSpPr txBox="1"/>
          <p:nvPr>
            <p:ph idx="12" type="sldNum"/>
          </p:nvPr>
        </p:nvSpPr>
        <p:spPr>
          <a:xfrm>
            <a:off x="6507723" y="4666350"/>
            <a:ext cx="8435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2075" name="Shape 2075"/>
          <p:cNvPicPr preferRelativeResize="0"/>
          <p:nvPr/>
        </p:nvPicPr>
        <p:blipFill rotWithShape="1">
          <a:blip r:embed="rId3">
            <a:alphaModFix/>
          </a:blip>
          <a:srcRect b="5354" l="4500" r="5499" t="5247"/>
          <a:stretch/>
        </p:blipFill>
        <p:spPr>
          <a:xfrm>
            <a:off x="975775" y="1160175"/>
            <a:ext cx="1499725" cy="1505124"/>
          </a:xfrm>
          <a:prstGeom prst="rect">
            <a:avLst/>
          </a:prstGeom>
          <a:noFill/>
          <a:ln>
            <a:noFill/>
          </a:ln>
        </p:spPr>
      </p:pic>
      <p:sp>
        <p:nvSpPr>
          <p:cNvPr id="2076" name="Shape 2076"/>
          <p:cNvSpPr txBox="1"/>
          <p:nvPr/>
        </p:nvSpPr>
        <p:spPr>
          <a:xfrm>
            <a:off x="1129537" y="2725300"/>
            <a:ext cx="1192199" cy="55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Input image: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/>
              <a:t>H x W x 3</a:t>
            </a:r>
          </a:p>
        </p:txBody>
      </p:sp>
      <p:sp>
        <p:nvSpPr>
          <p:cNvPr id="2077" name="Shape 2077"/>
          <p:cNvSpPr txBox="1"/>
          <p:nvPr/>
        </p:nvSpPr>
        <p:spPr>
          <a:xfrm>
            <a:off x="873337" y="3593850"/>
            <a:ext cx="1704599" cy="55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Box Coordinates: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/>
              <a:t>(xc, yc, w, h)</a:t>
            </a:r>
          </a:p>
        </p:txBody>
      </p:sp>
      <p:pic>
        <p:nvPicPr>
          <p:cNvPr id="2078" name="Shape 2078"/>
          <p:cNvPicPr preferRelativeResize="0"/>
          <p:nvPr/>
        </p:nvPicPr>
        <p:blipFill rotWithShape="1">
          <a:blip r:embed="rId3">
            <a:alphaModFix/>
          </a:blip>
          <a:srcRect b="28428" l="21295" r="5497" t="38892"/>
          <a:stretch/>
        </p:blipFill>
        <p:spPr>
          <a:xfrm>
            <a:off x="3979250" y="2205700"/>
            <a:ext cx="776850" cy="684750"/>
          </a:xfrm>
          <a:prstGeom prst="rect">
            <a:avLst/>
          </a:prstGeom>
          <a:noFill/>
          <a:ln>
            <a:noFill/>
          </a:ln>
        </p:spPr>
      </p:pic>
      <p:sp>
        <p:nvSpPr>
          <p:cNvPr id="2079" name="Shape 2079"/>
          <p:cNvSpPr/>
          <p:nvPr/>
        </p:nvSpPr>
        <p:spPr>
          <a:xfrm>
            <a:off x="1267775" y="1733350"/>
            <a:ext cx="1229999" cy="5502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80" name="Shape 2080"/>
          <p:cNvSpPr txBox="1"/>
          <p:nvPr/>
        </p:nvSpPr>
        <p:spPr>
          <a:xfrm>
            <a:off x="3578675" y="2913050"/>
            <a:ext cx="1578000" cy="8084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Cropped and rescaled image: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/>
              <a:t>X x Y x 3</a:t>
            </a:r>
          </a:p>
        </p:txBody>
      </p:sp>
      <p:cxnSp>
        <p:nvCxnSpPr>
          <p:cNvPr id="2081" name="Shape 2081"/>
          <p:cNvCxnSpPr/>
          <p:nvPr/>
        </p:nvCxnSpPr>
        <p:spPr>
          <a:xfrm>
            <a:off x="2718925" y="2057050"/>
            <a:ext cx="1046699" cy="4422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2082" name="Shape 2082"/>
          <p:cNvCxnSpPr/>
          <p:nvPr/>
        </p:nvCxnSpPr>
        <p:spPr>
          <a:xfrm flipH="1" rot="10800000">
            <a:off x="2702750" y="2941875"/>
            <a:ext cx="981900" cy="798299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2083" name="Shape 2083"/>
          <p:cNvSpPr txBox="1"/>
          <p:nvPr/>
        </p:nvSpPr>
        <p:spPr>
          <a:xfrm>
            <a:off x="2604550" y="1285110"/>
            <a:ext cx="2116800" cy="55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Can we make this function differentiable?</a:t>
            </a:r>
          </a:p>
        </p:txBody>
      </p:sp>
      <p:sp>
        <p:nvSpPr>
          <p:cNvPr id="2084" name="Shape 2084"/>
          <p:cNvSpPr txBox="1"/>
          <p:nvPr/>
        </p:nvSpPr>
        <p:spPr>
          <a:xfrm>
            <a:off x="0" y="4323775"/>
            <a:ext cx="3609599" cy="258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000"/>
              <a:t>Jaderberg et al, “Spatial Transformer Networks”, NIPS 2015</a:t>
            </a:r>
          </a:p>
        </p:txBody>
      </p:sp>
      <p:sp>
        <p:nvSpPr>
          <p:cNvPr id="2085" name="Shape 2085"/>
          <p:cNvSpPr txBox="1"/>
          <p:nvPr/>
        </p:nvSpPr>
        <p:spPr>
          <a:xfrm>
            <a:off x="5448625" y="844150"/>
            <a:ext cx="2324999" cy="10790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/>
              <a:t>Idea</a:t>
            </a:r>
            <a:r>
              <a:rPr lang="en"/>
              <a:t>: Function mapping </a:t>
            </a:r>
            <a:r>
              <a:rPr i="1" lang="en"/>
              <a:t>pixel coordinates</a:t>
            </a:r>
            <a:r>
              <a:rPr b="1" lang="en"/>
              <a:t> </a:t>
            </a:r>
            <a:r>
              <a:rPr lang="en"/>
              <a:t>(xt, yt) of output to </a:t>
            </a:r>
            <a:r>
              <a:rPr i="1" lang="en"/>
              <a:t>pixel coordinates</a:t>
            </a:r>
            <a:r>
              <a:rPr lang="en"/>
              <a:t> (xs, ys) of input</a:t>
            </a:r>
          </a:p>
        </p:txBody>
      </p:sp>
      <p:pic>
        <p:nvPicPr>
          <p:cNvPr id="2086" name="Shape 2086"/>
          <p:cNvPicPr preferRelativeResize="0"/>
          <p:nvPr/>
        </p:nvPicPr>
        <p:blipFill rotWithShape="1">
          <a:blip r:embed="rId4">
            <a:alphaModFix/>
          </a:blip>
          <a:srcRect b="0" l="56354" r="0" t="0"/>
          <a:stretch/>
        </p:blipFill>
        <p:spPr>
          <a:xfrm>
            <a:off x="6180939" y="1892837"/>
            <a:ext cx="1776235" cy="7461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7" name="Shape 2087"/>
          <p:cNvPicPr preferRelativeResize="0"/>
          <p:nvPr/>
        </p:nvPicPr>
        <p:blipFill rotWithShape="1">
          <a:blip r:embed="rId4">
            <a:alphaModFix/>
          </a:blip>
          <a:srcRect b="0" l="833" r="81010" t="0"/>
          <a:stretch/>
        </p:blipFill>
        <p:spPr>
          <a:xfrm>
            <a:off x="5448625" y="1892837"/>
            <a:ext cx="738860" cy="746162"/>
          </a:xfrm>
          <a:prstGeom prst="rect">
            <a:avLst/>
          </a:prstGeom>
          <a:noFill/>
          <a:ln>
            <a:noFill/>
          </a:ln>
        </p:spPr>
      </p:pic>
      <p:sp>
        <p:nvSpPr>
          <p:cNvPr id="2088" name="Shape 2088"/>
          <p:cNvSpPr/>
          <p:nvPr/>
        </p:nvSpPr>
        <p:spPr>
          <a:xfrm>
            <a:off x="4626239" y="2230594"/>
            <a:ext cx="105900" cy="105900"/>
          </a:xfrm>
          <a:prstGeom prst="ellipse">
            <a:avLst/>
          </a:prstGeom>
          <a:noFill/>
          <a:ln cap="flat" cmpd="sng" w="38100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89" name="Shape 2089"/>
          <p:cNvSpPr/>
          <p:nvPr/>
        </p:nvSpPr>
        <p:spPr>
          <a:xfrm>
            <a:off x="2353405" y="1782571"/>
            <a:ext cx="105900" cy="105900"/>
          </a:xfrm>
          <a:prstGeom prst="ellipse">
            <a:avLst/>
          </a:prstGeom>
          <a:noFill/>
          <a:ln cap="flat" cmpd="sng" w="38100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90" name="Shape 2090"/>
          <p:cNvSpPr/>
          <p:nvPr/>
        </p:nvSpPr>
        <p:spPr>
          <a:xfrm>
            <a:off x="1318984" y="1782583"/>
            <a:ext cx="105900" cy="105900"/>
          </a:xfrm>
          <a:prstGeom prst="ellipse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91" name="Shape 2091"/>
          <p:cNvSpPr/>
          <p:nvPr/>
        </p:nvSpPr>
        <p:spPr>
          <a:xfrm>
            <a:off x="4008362" y="2230608"/>
            <a:ext cx="105900" cy="105900"/>
          </a:xfrm>
          <a:prstGeom prst="ellipse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2092" name="Shape 2092"/>
          <p:cNvCxnSpPr>
            <a:stCxn id="2088" idx="1"/>
            <a:endCxn id="2089" idx="6"/>
          </p:cNvCxnSpPr>
          <p:nvPr/>
        </p:nvCxnSpPr>
        <p:spPr>
          <a:xfrm flipH="1" rot="5400000">
            <a:off x="3345148" y="949503"/>
            <a:ext cx="410700" cy="2182500"/>
          </a:xfrm>
          <a:prstGeom prst="curvedConnector2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2093" name="Shape 2093"/>
          <p:cNvCxnSpPr>
            <a:stCxn id="2091" idx="2"/>
            <a:endCxn id="2090" idx="6"/>
          </p:cNvCxnSpPr>
          <p:nvPr/>
        </p:nvCxnSpPr>
        <p:spPr>
          <a:xfrm rot="10800000">
            <a:off x="1424762" y="1835658"/>
            <a:ext cx="2583600" cy="447900"/>
          </a:xfrm>
          <a:prstGeom prst="curvedConnector3">
            <a:avLst>
              <a:gd fmla="val 37589" name="adj1"/>
            </a:avLst>
          </a:prstGeom>
          <a:noFill/>
          <a:ln cap="flat" cmpd="sng" w="9525">
            <a:solidFill>
              <a:srgbClr val="0000FF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2094" name="Shape 2094"/>
          <p:cNvSpPr txBox="1"/>
          <p:nvPr/>
        </p:nvSpPr>
        <p:spPr>
          <a:xfrm>
            <a:off x="3491700" y="1897000"/>
            <a:ext cx="738899" cy="3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(x</a:t>
            </a:r>
            <a:r>
              <a:rPr baseline="30000" lang="en"/>
              <a:t>t</a:t>
            </a:r>
            <a:r>
              <a:rPr lang="en"/>
              <a:t>, y</a:t>
            </a:r>
            <a:r>
              <a:rPr baseline="30000" lang="en"/>
              <a:t>t</a:t>
            </a:r>
            <a:r>
              <a:rPr lang="en"/>
              <a:t>)</a:t>
            </a:r>
          </a:p>
        </p:txBody>
      </p:sp>
      <p:sp>
        <p:nvSpPr>
          <p:cNvPr id="2095" name="Shape 2095"/>
          <p:cNvSpPr txBox="1"/>
          <p:nvPr/>
        </p:nvSpPr>
        <p:spPr>
          <a:xfrm>
            <a:off x="972375" y="1372562"/>
            <a:ext cx="738899" cy="3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(x</a:t>
            </a:r>
            <a:r>
              <a:rPr baseline="30000" lang="en"/>
              <a:t>s</a:t>
            </a:r>
            <a:r>
              <a:rPr lang="en"/>
              <a:t>, y</a:t>
            </a:r>
            <a:r>
              <a:rPr baseline="30000" lang="en"/>
              <a:t>s</a:t>
            </a:r>
            <a:r>
              <a:rPr lang="en"/>
              <a:t>)</a:t>
            </a:r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99" name="Shape 2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0" name="Shape 2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Spatial Transformer Networks</a:t>
            </a:r>
          </a:p>
        </p:txBody>
      </p:sp>
      <p:sp>
        <p:nvSpPr>
          <p:cNvPr id="2101" name="Shape 2101"/>
          <p:cNvSpPr txBox="1"/>
          <p:nvPr>
            <p:ph idx="12" type="sldNum"/>
          </p:nvPr>
        </p:nvSpPr>
        <p:spPr>
          <a:xfrm>
            <a:off x="6507723" y="4666350"/>
            <a:ext cx="8435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2102" name="Shape 2102"/>
          <p:cNvPicPr preferRelativeResize="0"/>
          <p:nvPr/>
        </p:nvPicPr>
        <p:blipFill rotWithShape="1">
          <a:blip r:embed="rId3">
            <a:alphaModFix/>
          </a:blip>
          <a:srcRect b="5354" l="4500" r="5499" t="5247"/>
          <a:stretch/>
        </p:blipFill>
        <p:spPr>
          <a:xfrm>
            <a:off x="975775" y="1160175"/>
            <a:ext cx="1499725" cy="1505124"/>
          </a:xfrm>
          <a:prstGeom prst="rect">
            <a:avLst/>
          </a:prstGeom>
          <a:noFill/>
          <a:ln>
            <a:noFill/>
          </a:ln>
        </p:spPr>
      </p:pic>
      <p:sp>
        <p:nvSpPr>
          <p:cNvPr id="2103" name="Shape 2103"/>
          <p:cNvSpPr txBox="1"/>
          <p:nvPr/>
        </p:nvSpPr>
        <p:spPr>
          <a:xfrm>
            <a:off x="1129537" y="2725300"/>
            <a:ext cx="1192199" cy="55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Input image: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/>
              <a:t>H x W x 3</a:t>
            </a:r>
          </a:p>
        </p:txBody>
      </p:sp>
      <p:sp>
        <p:nvSpPr>
          <p:cNvPr id="2104" name="Shape 2104"/>
          <p:cNvSpPr txBox="1"/>
          <p:nvPr/>
        </p:nvSpPr>
        <p:spPr>
          <a:xfrm>
            <a:off x="873337" y="3593850"/>
            <a:ext cx="1704599" cy="55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Box Coordinates: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/>
              <a:t>(xc, yc, w, h)</a:t>
            </a:r>
          </a:p>
        </p:txBody>
      </p:sp>
      <p:pic>
        <p:nvPicPr>
          <p:cNvPr id="2105" name="Shape 2105"/>
          <p:cNvPicPr preferRelativeResize="0"/>
          <p:nvPr/>
        </p:nvPicPr>
        <p:blipFill rotWithShape="1">
          <a:blip r:embed="rId3">
            <a:alphaModFix/>
          </a:blip>
          <a:srcRect b="28428" l="21295" r="5497" t="38892"/>
          <a:stretch/>
        </p:blipFill>
        <p:spPr>
          <a:xfrm>
            <a:off x="3979250" y="2205700"/>
            <a:ext cx="776850" cy="684750"/>
          </a:xfrm>
          <a:prstGeom prst="rect">
            <a:avLst/>
          </a:prstGeom>
          <a:noFill/>
          <a:ln>
            <a:noFill/>
          </a:ln>
        </p:spPr>
      </p:pic>
      <p:sp>
        <p:nvSpPr>
          <p:cNvPr id="2106" name="Shape 2106"/>
          <p:cNvSpPr/>
          <p:nvPr/>
        </p:nvSpPr>
        <p:spPr>
          <a:xfrm>
            <a:off x="1267775" y="1733350"/>
            <a:ext cx="1229999" cy="5502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07" name="Shape 2107"/>
          <p:cNvSpPr txBox="1"/>
          <p:nvPr/>
        </p:nvSpPr>
        <p:spPr>
          <a:xfrm>
            <a:off x="3578675" y="2913050"/>
            <a:ext cx="1578000" cy="8084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Cropped and rescaled image: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/>
              <a:t>X x Y x 3</a:t>
            </a:r>
          </a:p>
        </p:txBody>
      </p:sp>
      <p:cxnSp>
        <p:nvCxnSpPr>
          <p:cNvPr id="2108" name="Shape 2108"/>
          <p:cNvCxnSpPr/>
          <p:nvPr/>
        </p:nvCxnSpPr>
        <p:spPr>
          <a:xfrm>
            <a:off x="2718925" y="2057050"/>
            <a:ext cx="1046699" cy="4422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2109" name="Shape 2109"/>
          <p:cNvCxnSpPr/>
          <p:nvPr/>
        </p:nvCxnSpPr>
        <p:spPr>
          <a:xfrm flipH="1" rot="10800000">
            <a:off x="2702750" y="2941875"/>
            <a:ext cx="981900" cy="798299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2110" name="Shape 2110"/>
          <p:cNvSpPr txBox="1"/>
          <p:nvPr/>
        </p:nvSpPr>
        <p:spPr>
          <a:xfrm>
            <a:off x="2604550" y="1285110"/>
            <a:ext cx="2116800" cy="55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Can we make this function differentiable?</a:t>
            </a:r>
          </a:p>
        </p:txBody>
      </p:sp>
      <p:sp>
        <p:nvSpPr>
          <p:cNvPr id="2111" name="Shape 2111"/>
          <p:cNvSpPr txBox="1"/>
          <p:nvPr/>
        </p:nvSpPr>
        <p:spPr>
          <a:xfrm>
            <a:off x="0" y="4323775"/>
            <a:ext cx="3609599" cy="258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000"/>
              <a:t>Jaderberg et al, “Spatial Transformer Networks”, NIPS 2015</a:t>
            </a:r>
          </a:p>
        </p:txBody>
      </p:sp>
      <p:sp>
        <p:nvSpPr>
          <p:cNvPr id="2112" name="Shape 2112"/>
          <p:cNvSpPr txBox="1"/>
          <p:nvPr/>
        </p:nvSpPr>
        <p:spPr>
          <a:xfrm>
            <a:off x="5448625" y="844150"/>
            <a:ext cx="2324999" cy="10790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/>
              <a:t>Idea</a:t>
            </a:r>
            <a:r>
              <a:rPr lang="en"/>
              <a:t>: Function mapping </a:t>
            </a:r>
            <a:r>
              <a:rPr i="1" lang="en"/>
              <a:t>pixel coordinates</a:t>
            </a:r>
            <a:r>
              <a:rPr b="1" lang="en"/>
              <a:t> </a:t>
            </a:r>
            <a:r>
              <a:rPr lang="en"/>
              <a:t>(xt, yt) of output to </a:t>
            </a:r>
            <a:r>
              <a:rPr i="1" lang="en"/>
              <a:t>pixel coordinates</a:t>
            </a:r>
            <a:r>
              <a:rPr lang="en"/>
              <a:t> (xs, ys) of input</a:t>
            </a:r>
          </a:p>
        </p:txBody>
      </p:sp>
      <p:pic>
        <p:nvPicPr>
          <p:cNvPr id="2113" name="Shape 2113"/>
          <p:cNvPicPr preferRelativeResize="0"/>
          <p:nvPr/>
        </p:nvPicPr>
        <p:blipFill rotWithShape="1">
          <a:blip r:embed="rId4">
            <a:alphaModFix/>
          </a:blip>
          <a:srcRect b="0" l="56354" r="0" t="0"/>
          <a:stretch/>
        </p:blipFill>
        <p:spPr>
          <a:xfrm>
            <a:off x="6180939" y="1892837"/>
            <a:ext cx="1776235" cy="7461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4" name="Shape 2114"/>
          <p:cNvPicPr preferRelativeResize="0"/>
          <p:nvPr/>
        </p:nvPicPr>
        <p:blipFill rotWithShape="1">
          <a:blip r:embed="rId4">
            <a:alphaModFix/>
          </a:blip>
          <a:srcRect b="0" l="833" r="81010" t="0"/>
          <a:stretch/>
        </p:blipFill>
        <p:spPr>
          <a:xfrm>
            <a:off x="5448625" y="1892837"/>
            <a:ext cx="738860" cy="7461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5" name="Shape 21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12023" y="2686354"/>
            <a:ext cx="2004399" cy="1776345"/>
          </a:xfrm>
          <a:prstGeom prst="rect">
            <a:avLst/>
          </a:prstGeom>
          <a:noFill/>
          <a:ln>
            <a:noFill/>
          </a:ln>
        </p:spPr>
      </p:pic>
      <p:sp>
        <p:nvSpPr>
          <p:cNvPr id="2116" name="Shape 2116"/>
          <p:cNvSpPr/>
          <p:nvPr/>
        </p:nvSpPr>
        <p:spPr>
          <a:xfrm>
            <a:off x="4626239" y="2230594"/>
            <a:ext cx="105900" cy="105900"/>
          </a:xfrm>
          <a:prstGeom prst="ellipse">
            <a:avLst/>
          </a:prstGeom>
          <a:noFill/>
          <a:ln cap="flat" cmpd="sng" w="38100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17" name="Shape 2117"/>
          <p:cNvSpPr/>
          <p:nvPr/>
        </p:nvSpPr>
        <p:spPr>
          <a:xfrm>
            <a:off x="2353405" y="1782571"/>
            <a:ext cx="105900" cy="105900"/>
          </a:xfrm>
          <a:prstGeom prst="ellipse">
            <a:avLst/>
          </a:prstGeom>
          <a:noFill/>
          <a:ln cap="flat" cmpd="sng" w="38100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18" name="Shape 2118"/>
          <p:cNvSpPr/>
          <p:nvPr/>
        </p:nvSpPr>
        <p:spPr>
          <a:xfrm>
            <a:off x="1318984" y="1782583"/>
            <a:ext cx="105900" cy="105900"/>
          </a:xfrm>
          <a:prstGeom prst="ellipse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19" name="Shape 2119"/>
          <p:cNvSpPr/>
          <p:nvPr/>
        </p:nvSpPr>
        <p:spPr>
          <a:xfrm>
            <a:off x="4008362" y="2230608"/>
            <a:ext cx="105900" cy="105900"/>
          </a:xfrm>
          <a:prstGeom prst="ellipse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2120" name="Shape 2120"/>
          <p:cNvCxnSpPr>
            <a:stCxn id="2116" idx="1"/>
            <a:endCxn id="2117" idx="6"/>
          </p:cNvCxnSpPr>
          <p:nvPr/>
        </p:nvCxnSpPr>
        <p:spPr>
          <a:xfrm flipH="1" rot="5400000">
            <a:off x="3345148" y="949503"/>
            <a:ext cx="410700" cy="2182500"/>
          </a:xfrm>
          <a:prstGeom prst="curvedConnector2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2121" name="Shape 2121"/>
          <p:cNvCxnSpPr>
            <a:stCxn id="2119" idx="2"/>
            <a:endCxn id="2118" idx="6"/>
          </p:cNvCxnSpPr>
          <p:nvPr/>
        </p:nvCxnSpPr>
        <p:spPr>
          <a:xfrm rot="10800000">
            <a:off x="1424762" y="1835658"/>
            <a:ext cx="2583600" cy="447900"/>
          </a:xfrm>
          <a:prstGeom prst="curvedConnector3">
            <a:avLst>
              <a:gd fmla="val 37589" name="adj1"/>
            </a:avLst>
          </a:prstGeom>
          <a:noFill/>
          <a:ln cap="flat" cmpd="sng" w="9525">
            <a:solidFill>
              <a:srgbClr val="0000FF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2122" name="Shape 2122"/>
          <p:cNvSpPr txBox="1"/>
          <p:nvPr/>
        </p:nvSpPr>
        <p:spPr>
          <a:xfrm>
            <a:off x="7316425" y="2651100"/>
            <a:ext cx="1792799" cy="177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Repeat for all pixels in </a:t>
            </a:r>
            <a:r>
              <a:rPr i="1" lang="en"/>
              <a:t>output</a:t>
            </a:r>
            <a:r>
              <a:rPr lang="en"/>
              <a:t> to get a </a:t>
            </a:r>
            <a:r>
              <a:rPr b="1" lang="en"/>
              <a:t>sampling grid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/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26" name="Shape 2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7" name="Shape 212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Spatial Transformer Networks</a:t>
            </a:r>
          </a:p>
        </p:txBody>
      </p:sp>
      <p:sp>
        <p:nvSpPr>
          <p:cNvPr id="2128" name="Shape 2128"/>
          <p:cNvSpPr txBox="1"/>
          <p:nvPr>
            <p:ph idx="12" type="sldNum"/>
          </p:nvPr>
        </p:nvSpPr>
        <p:spPr>
          <a:xfrm>
            <a:off x="6507723" y="4666350"/>
            <a:ext cx="8435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2129" name="Shape 2129"/>
          <p:cNvPicPr preferRelativeResize="0"/>
          <p:nvPr/>
        </p:nvPicPr>
        <p:blipFill rotWithShape="1">
          <a:blip r:embed="rId3">
            <a:alphaModFix/>
          </a:blip>
          <a:srcRect b="5354" l="4500" r="5499" t="5247"/>
          <a:stretch/>
        </p:blipFill>
        <p:spPr>
          <a:xfrm>
            <a:off x="975775" y="1160175"/>
            <a:ext cx="1499725" cy="1505124"/>
          </a:xfrm>
          <a:prstGeom prst="rect">
            <a:avLst/>
          </a:prstGeom>
          <a:noFill/>
          <a:ln>
            <a:noFill/>
          </a:ln>
        </p:spPr>
      </p:pic>
      <p:sp>
        <p:nvSpPr>
          <p:cNvPr id="2130" name="Shape 2130"/>
          <p:cNvSpPr txBox="1"/>
          <p:nvPr/>
        </p:nvSpPr>
        <p:spPr>
          <a:xfrm>
            <a:off x="1129537" y="2725300"/>
            <a:ext cx="1192199" cy="55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Input image: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/>
              <a:t>H x W x 3</a:t>
            </a:r>
          </a:p>
        </p:txBody>
      </p:sp>
      <p:sp>
        <p:nvSpPr>
          <p:cNvPr id="2131" name="Shape 2131"/>
          <p:cNvSpPr txBox="1"/>
          <p:nvPr/>
        </p:nvSpPr>
        <p:spPr>
          <a:xfrm>
            <a:off x="873337" y="3593850"/>
            <a:ext cx="1704599" cy="55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Box Coordinates: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/>
              <a:t>(xc, yc, w, h)</a:t>
            </a:r>
          </a:p>
        </p:txBody>
      </p:sp>
      <p:pic>
        <p:nvPicPr>
          <p:cNvPr id="2132" name="Shape 2132"/>
          <p:cNvPicPr preferRelativeResize="0"/>
          <p:nvPr/>
        </p:nvPicPr>
        <p:blipFill rotWithShape="1">
          <a:blip r:embed="rId3">
            <a:alphaModFix/>
          </a:blip>
          <a:srcRect b="28428" l="21295" r="5497" t="38892"/>
          <a:stretch/>
        </p:blipFill>
        <p:spPr>
          <a:xfrm>
            <a:off x="3979250" y="2205700"/>
            <a:ext cx="776850" cy="684750"/>
          </a:xfrm>
          <a:prstGeom prst="rect">
            <a:avLst/>
          </a:prstGeom>
          <a:noFill/>
          <a:ln>
            <a:noFill/>
          </a:ln>
        </p:spPr>
      </p:pic>
      <p:sp>
        <p:nvSpPr>
          <p:cNvPr id="2133" name="Shape 2133"/>
          <p:cNvSpPr/>
          <p:nvPr/>
        </p:nvSpPr>
        <p:spPr>
          <a:xfrm>
            <a:off x="1267775" y="1733350"/>
            <a:ext cx="1229999" cy="5502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34" name="Shape 2134"/>
          <p:cNvSpPr txBox="1"/>
          <p:nvPr/>
        </p:nvSpPr>
        <p:spPr>
          <a:xfrm>
            <a:off x="3578675" y="2913050"/>
            <a:ext cx="1578000" cy="8084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Cropped and rescaled image: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/>
              <a:t>X x Y x 3</a:t>
            </a:r>
          </a:p>
        </p:txBody>
      </p:sp>
      <p:cxnSp>
        <p:nvCxnSpPr>
          <p:cNvPr id="2135" name="Shape 2135"/>
          <p:cNvCxnSpPr/>
          <p:nvPr/>
        </p:nvCxnSpPr>
        <p:spPr>
          <a:xfrm>
            <a:off x="2718925" y="2057050"/>
            <a:ext cx="1046699" cy="4422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2136" name="Shape 2136"/>
          <p:cNvCxnSpPr/>
          <p:nvPr/>
        </p:nvCxnSpPr>
        <p:spPr>
          <a:xfrm flipH="1" rot="10800000">
            <a:off x="2702750" y="2941875"/>
            <a:ext cx="981900" cy="798299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2137" name="Shape 2137"/>
          <p:cNvSpPr txBox="1"/>
          <p:nvPr/>
        </p:nvSpPr>
        <p:spPr>
          <a:xfrm>
            <a:off x="2604550" y="1285110"/>
            <a:ext cx="2116800" cy="55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Can we make this function differentiable?</a:t>
            </a:r>
          </a:p>
        </p:txBody>
      </p:sp>
      <p:sp>
        <p:nvSpPr>
          <p:cNvPr id="2138" name="Shape 2138"/>
          <p:cNvSpPr txBox="1"/>
          <p:nvPr/>
        </p:nvSpPr>
        <p:spPr>
          <a:xfrm>
            <a:off x="0" y="4323775"/>
            <a:ext cx="3609599" cy="258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000"/>
              <a:t>Jaderberg et al, “Spatial Transformer Networks”, NIPS 2015</a:t>
            </a:r>
          </a:p>
        </p:txBody>
      </p:sp>
      <p:sp>
        <p:nvSpPr>
          <p:cNvPr id="2139" name="Shape 2139"/>
          <p:cNvSpPr txBox="1"/>
          <p:nvPr/>
        </p:nvSpPr>
        <p:spPr>
          <a:xfrm>
            <a:off x="5448625" y="844150"/>
            <a:ext cx="2324999" cy="10790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/>
              <a:t>Idea</a:t>
            </a:r>
            <a:r>
              <a:rPr lang="en"/>
              <a:t>: Function mapping </a:t>
            </a:r>
            <a:r>
              <a:rPr i="1" lang="en"/>
              <a:t>pixel coordinates</a:t>
            </a:r>
            <a:r>
              <a:rPr b="1" lang="en"/>
              <a:t> </a:t>
            </a:r>
            <a:r>
              <a:rPr lang="en"/>
              <a:t>(xt, yt) of output to </a:t>
            </a:r>
            <a:r>
              <a:rPr i="1" lang="en"/>
              <a:t>pixel coordinates</a:t>
            </a:r>
            <a:r>
              <a:rPr lang="en"/>
              <a:t> (xs, ys) of input</a:t>
            </a:r>
          </a:p>
        </p:txBody>
      </p:sp>
      <p:pic>
        <p:nvPicPr>
          <p:cNvPr id="2140" name="Shape 2140"/>
          <p:cNvPicPr preferRelativeResize="0"/>
          <p:nvPr/>
        </p:nvPicPr>
        <p:blipFill rotWithShape="1">
          <a:blip r:embed="rId4">
            <a:alphaModFix/>
          </a:blip>
          <a:srcRect b="0" l="56354" r="0" t="0"/>
          <a:stretch/>
        </p:blipFill>
        <p:spPr>
          <a:xfrm>
            <a:off x="6180939" y="1892837"/>
            <a:ext cx="1776235" cy="7461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1" name="Shape 2141"/>
          <p:cNvPicPr preferRelativeResize="0"/>
          <p:nvPr/>
        </p:nvPicPr>
        <p:blipFill rotWithShape="1">
          <a:blip r:embed="rId4">
            <a:alphaModFix/>
          </a:blip>
          <a:srcRect b="0" l="833" r="81010" t="0"/>
          <a:stretch/>
        </p:blipFill>
        <p:spPr>
          <a:xfrm>
            <a:off x="5448625" y="1892837"/>
            <a:ext cx="738860" cy="7461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2" name="Shape 21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12023" y="2686354"/>
            <a:ext cx="2004399" cy="1776345"/>
          </a:xfrm>
          <a:prstGeom prst="rect">
            <a:avLst/>
          </a:prstGeom>
          <a:noFill/>
          <a:ln>
            <a:noFill/>
          </a:ln>
        </p:spPr>
      </p:pic>
      <p:sp>
        <p:nvSpPr>
          <p:cNvPr id="2143" name="Shape 2143"/>
          <p:cNvSpPr/>
          <p:nvPr/>
        </p:nvSpPr>
        <p:spPr>
          <a:xfrm>
            <a:off x="4626239" y="2230594"/>
            <a:ext cx="105900" cy="105900"/>
          </a:xfrm>
          <a:prstGeom prst="ellipse">
            <a:avLst/>
          </a:prstGeom>
          <a:noFill/>
          <a:ln cap="flat" cmpd="sng" w="38100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44" name="Shape 2144"/>
          <p:cNvSpPr/>
          <p:nvPr/>
        </p:nvSpPr>
        <p:spPr>
          <a:xfrm>
            <a:off x="2353405" y="1782571"/>
            <a:ext cx="105900" cy="105900"/>
          </a:xfrm>
          <a:prstGeom prst="ellipse">
            <a:avLst/>
          </a:prstGeom>
          <a:noFill/>
          <a:ln cap="flat" cmpd="sng" w="38100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45" name="Shape 2145"/>
          <p:cNvSpPr/>
          <p:nvPr/>
        </p:nvSpPr>
        <p:spPr>
          <a:xfrm>
            <a:off x="1318984" y="1782583"/>
            <a:ext cx="105900" cy="105900"/>
          </a:xfrm>
          <a:prstGeom prst="ellipse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46" name="Shape 2146"/>
          <p:cNvSpPr/>
          <p:nvPr/>
        </p:nvSpPr>
        <p:spPr>
          <a:xfrm>
            <a:off x="4008362" y="2230608"/>
            <a:ext cx="105900" cy="105900"/>
          </a:xfrm>
          <a:prstGeom prst="ellipse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2147" name="Shape 2147"/>
          <p:cNvCxnSpPr>
            <a:stCxn id="2143" idx="1"/>
            <a:endCxn id="2144" idx="6"/>
          </p:cNvCxnSpPr>
          <p:nvPr/>
        </p:nvCxnSpPr>
        <p:spPr>
          <a:xfrm flipH="1" rot="5400000">
            <a:off x="3345148" y="949503"/>
            <a:ext cx="410700" cy="2182500"/>
          </a:xfrm>
          <a:prstGeom prst="curvedConnector2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2148" name="Shape 2148"/>
          <p:cNvCxnSpPr>
            <a:stCxn id="2146" idx="2"/>
            <a:endCxn id="2145" idx="6"/>
          </p:cNvCxnSpPr>
          <p:nvPr/>
        </p:nvCxnSpPr>
        <p:spPr>
          <a:xfrm rot="10800000">
            <a:off x="1424762" y="1835658"/>
            <a:ext cx="2583600" cy="447900"/>
          </a:xfrm>
          <a:prstGeom prst="curvedConnector3">
            <a:avLst>
              <a:gd fmla="val 37589" name="adj1"/>
            </a:avLst>
          </a:prstGeom>
          <a:noFill/>
          <a:ln cap="flat" cmpd="sng" w="9525">
            <a:solidFill>
              <a:srgbClr val="0000FF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2149" name="Shape 2149"/>
          <p:cNvSpPr txBox="1"/>
          <p:nvPr/>
        </p:nvSpPr>
        <p:spPr>
          <a:xfrm>
            <a:off x="7316425" y="2651100"/>
            <a:ext cx="1792799" cy="177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Repeat for all pixels in </a:t>
            </a:r>
            <a:r>
              <a:rPr i="1" lang="en"/>
              <a:t>output</a:t>
            </a:r>
            <a:r>
              <a:rPr lang="en"/>
              <a:t> to get a </a:t>
            </a:r>
            <a:r>
              <a:rPr b="1" lang="en"/>
              <a:t>sampling grid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/>
          </a:p>
          <a:p>
            <a:pPr lvl="0" rtl="0" algn="ctr">
              <a:spcBef>
                <a:spcPts val="0"/>
              </a:spcBef>
              <a:buNone/>
            </a:pPr>
            <a:r>
              <a:rPr lang="en"/>
              <a:t>Then use </a:t>
            </a:r>
            <a:r>
              <a:rPr b="1" lang="en"/>
              <a:t>bilinear interpolation</a:t>
            </a:r>
            <a:r>
              <a:rPr lang="en"/>
              <a:t> to compute output</a:t>
            </a:r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53" name="Shape 2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4" name="Shape 215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Spatial Transformer Networks</a:t>
            </a:r>
          </a:p>
        </p:txBody>
      </p:sp>
      <p:sp>
        <p:nvSpPr>
          <p:cNvPr id="2155" name="Shape 2155"/>
          <p:cNvSpPr txBox="1"/>
          <p:nvPr>
            <p:ph idx="12" type="sldNum"/>
          </p:nvPr>
        </p:nvSpPr>
        <p:spPr>
          <a:xfrm>
            <a:off x="6507723" y="4666350"/>
            <a:ext cx="8435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2156" name="Shape 2156"/>
          <p:cNvPicPr preferRelativeResize="0"/>
          <p:nvPr/>
        </p:nvPicPr>
        <p:blipFill rotWithShape="1">
          <a:blip r:embed="rId3">
            <a:alphaModFix/>
          </a:blip>
          <a:srcRect b="5354" l="4500" r="5499" t="5247"/>
          <a:stretch/>
        </p:blipFill>
        <p:spPr>
          <a:xfrm>
            <a:off x="975775" y="1160175"/>
            <a:ext cx="1499725" cy="1505124"/>
          </a:xfrm>
          <a:prstGeom prst="rect">
            <a:avLst/>
          </a:prstGeom>
          <a:noFill/>
          <a:ln>
            <a:noFill/>
          </a:ln>
        </p:spPr>
      </p:pic>
      <p:sp>
        <p:nvSpPr>
          <p:cNvPr id="2157" name="Shape 2157"/>
          <p:cNvSpPr txBox="1"/>
          <p:nvPr/>
        </p:nvSpPr>
        <p:spPr>
          <a:xfrm>
            <a:off x="1129537" y="2725300"/>
            <a:ext cx="1192199" cy="55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Input image: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/>
              <a:t>H x W x 3</a:t>
            </a:r>
          </a:p>
        </p:txBody>
      </p:sp>
      <p:sp>
        <p:nvSpPr>
          <p:cNvPr id="2158" name="Shape 2158"/>
          <p:cNvSpPr txBox="1"/>
          <p:nvPr/>
        </p:nvSpPr>
        <p:spPr>
          <a:xfrm>
            <a:off x="873337" y="3593850"/>
            <a:ext cx="1704599" cy="55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Box Coordinates: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/>
              <a:t>(xc, yc, w, h)</a:t>
            </a:r>
          </a:p>
        </p:txBody>
      </p:sp>
      <p:pic>
        <p:nvPicPr>
          <p:cNvPr id="2159" name="Shape 2159"/>
          <p:cNvPicPr preferRelativeResize="0"/>
          <p:nvPr/>
        </p:nvPicPr>
        <p:blipFill rotWithShape="1">
          <a:blip r:embed="rId3">
            <a:alphaModFix/>
          </a:blip>
          <a:srcRect b="28428" l="21295" r="5497" t="38892"/>
          <a:stretch/>
        </p:blipFill>
        <p:spPr>
          <a:xfrm>
            <a:off x="3979250" y="2205700"/>
            <a:ext cx="776850" cy="684750"/>
          </a:xfrm>
          <a:prstGeom prst="rect">
            <a:avLst/>
          </a:prstGeom>
          <a:noFill/>
          <a:ln>
            <a:noFill/>
          </a:ln>
        </p:spPr>
      </p:pic>
      <p:sp>
        <p:nvSpPr>
          <p:cNvPr id="2160" name="Shape 2160"/>
          <p:cNvSpPr/>
          <p:nvPr/>
        </p:nvSpPr>
        <p:spPr>
          <a:xfrm>
            <a:off x="1267775" y="1733350"/>
            <a:ext cx="1229999" cy="5502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61" name="Shape 2161"/>
          <p:cNvSpPr txBox="1"/>
          <p:nvPr/>
        </p:nvSpPr>
        <p:spPr>
          <a:xfrm>
            <a:off x="3578675" y="2913050"/>
            <a:ext cx="1578000" cy="8084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Cropped and rescaled image: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/>
              <a:t>X x Y x 3</a:t>
            </a:r>
          </a:p>
        </p:txBody>
      </p:sp>
      <p:cxnSp>
        <p:nvCxnSpPr>
          <p:cNvPr id="2162" name="Shape 2162"/>
          <p:cNvCxnSpPr/>
          <p:nvPr/>
        </p:nvCxnSpPr>
        <p:spPr>
          <a:xfrm>
            <a:off x="2718925" y="2057050"/>
            <a:ext cx="1046699" cy="4422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2163" name="Shape 2163"/>
          <p:cNvCxnSpPr/>
          <p:nvPr/>
        </p:nvCxnSpPr>
        <p:spPr>
          <a:xfrm flipH="1" rot="10800000">
            <a:off x="2702750" y="2941875"/>
            <a:ext cx="981900" cy="798299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2164" name="Shape 2164"/>
          <p:cNvSpPr txBox="1"/>
          <p:nvPr/>
        </p:nvSpPr>
        <p:spPr>
          <a:xfrm>
            <a:off x="2604550" y="1285110"/>
            <a:ext cx="2116800" cy="55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Can we make this function differentiable?</a:t>
            </a:r>
          </a:p>
        </p:txBody>
      </p:sp>
      <p:sp>
        <p:nvSpPr>
          <p:cNvPr id="2165" name="Shape 2165"/>
          <p:cNvSpPr txBox="1"/>
          <p:nvPr/>
        </p:nvSpPr>
        <p:spPr>
          <a:xfrm>
            <a:off x="0" y="4323775"/>
            <a:ext cx="3609599" cy="258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000"/>
              <a:t>Jaderberg et al, “Spatial Transformer Networks”, NIPS 2015</a:t>
            </a:r>
          </a:p>
        </p:txBody>
      </p:sp>
      <p:sp>
        <p:nvSpPr>
          <p:cNvPr id="2166" name="Shape 2166"/>
          <p:cNvSpPr txBox="1"/>
          <p:nvPr/>
        </p:nvSpPr>
        <p:spPr>
          <a:xfrm>
            <a:off x="5448625" y="844150"/>
            <a:ext cx="2324999" cy="10790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/>
              <a:t>Idea</a:t>
            </a:r>
            <a:r>
              <a:rPr lang="en"/>
              <a:t>: Function mapping </a:t>
            </a:r>
            <a:r>
              <a:rPr i="1" lang="en"/>
              <a:t>pixel coordinates</a:t>
            </a:r>
            <a:r>
              <a:rPr b="1" lang="en"/>
              <a:t> </a:t>
            </a:r>
            <a:r>
              <a:rPr lang="en"/>
              <a:t>(xt, yt) of output to </a:t>
            </a:r>
            <a:r>
              <a:rPr i="1" lang="en"/>
              <a:t>pixel coordinates</a:t>
            </a:r>
            <a:r>
              <a:rPr lang="en"/>
              <a:t> (xs, ys) of input</a:t>
            </a:r>
          </a:p>
        </p:txBody>
      </p:sp>
      <p:pic>
        <p:nvPicPr>
          <p:cNvPr id="2167" name="Shape 2167"/>
          <p:cNvPicPr preferRelativeResize="0"/>
          <p:nvPr/>
        </p:nvPicPr>
        <p:blipFill rotWithShape="1">
          <a:blip r:embed="rId4">
            <a:alphaModFix/>
          </a:blip>
          <a:srcRect b="0" l="56354" r="0" t="0"/>
          <a:stretch/>
        </p:blipFill>
        <p:spPr>
          <a:xfrm>
            <a:off x="6180939" y="1892837"/>
            <a:ext cx="1776235" cy="7461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8" name="Shape 2168"/>
          <p:cNvPicPr preferRelativeResize="0"/>
          <p:nvPr/>
        </p:nvPicPr>
        <p:blipFill rotWithShape="1">
          <a:blip r:embed="rId4">
            <a:alphaModFix/>
          </a:blip>
          <a:srcRect b="0" l="833" r="81010" t="0"/>
          <a:stretch/>
        </p:blipFill>
        <p:spPr>
          <a:xfrm>
            <a:off x="5448625" y="1892837"/>
            <a:ext cx="738860" cy="7461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9" name="Shape 21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12023" y="2686354"/>
            <a:ext cx="2004399" cy="1776345"/>
          </a:xfrm>
          <a:prstGeom prst="rect">
            <a:avLst/>
          </a:prstGeom>
          <a:noFill/>
          <a:ln>
            <a:noFill/>
          </a:ln>
        </p:spPr>
      </p:pic>
      <p:sp>
        <p:nvSpPr>
          <p:cNvPr id="2170" name="Shape 2170"/>
          <p:cNvSpPr/>
          <p:nvPr/>
        </p:nvSpPr>
        <p:spPr>
          <a:xfrm>
            <a:off x="4626239" y="2230594"/>
            <a:ext cx="105900" cy="105900"/>
          </a:xfrm>
          <a:prstGeom prst="ellipse">
            <a:avLst/>
          </a:prstGeom>
          <a:noFill/>
          <a:ln cap="flat" cmpd="sng" w="38100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71" name="Shape 2171"/>
          <p:cNvSpPr/>
          <p:nvPr/>
        </p:nvSpPr>
        <p:spPr>
          <a:xfrm>
            <a:off x="2353405" y="1782571"/>
            <a:ext cx="105900" cy="105900"/>
          </a:xfrm>
          <a:prstGeom prst="ellipse">
            <a:avLst/>
          </a:prstGeom>
          <a:noFill/>
          <a:ln cap="flat" cmpd="sng" w="38100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72" name="Shape 2172"/>
          <p:cNvSpPr/>
          <p:nvPr/>
        </p:nvSpPr>
        <p:spPr>
          <a:xfrm>
            <a:off x="1318984" y="1782583"/>
            <a:ext cx="105900" cy="105900"/>
          </a:xfrm>
          <a:prstGeom prst="ellipse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73" name="Shape 2173"/>
          <p:cNvSpPr/>
          <p:nvPr/>
        </p:nvSpPr>
        <p:spPr>
          <a:xfrm>
            <a:off x="4008362" y="2230608"/>
            <a:ext cx="105900" cy="105900"/>
          </a:xfrm>
          <a:prstGeom prst="ellipse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2174" name="Shape 2174"/>
          <p:cNvCxnSpPr>
            <a:stCxn id="2170" idx="1"/>
            <a:endCxn id="2171" idx="6"/>
          </p:cNvCxnSpPr>
          <p:nvPr/>
        </p:nvCxnSpPr>
        <p:spPr>
          <a:xfrm flipH="1" rot="5400000">
            <a:off x="3345148" y="949503"/>
            <a:ext cx="410700" cy="2182500"/>
          </a:xfrm>
          <a:prstGeom prst="curvedConnector2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2175" name="Shape 2175"/>
          <p:cNvCxnSpPr>
            <a:stCxn id="2173" idx="2"/>
            <a:endCxn id="2172" idx="6"/>
          </p:cNvCxnSpPr>
          <p:nvPr/>
        </p:nvCxnSpPr>
        <p:spPr>
          <a:xfrm rot="10800000">
            <a:off x="1424762" y="1835658"/>
            <a:ext cx="2583600" cy="447900"/>
          </a:xfrm>
          <a:prstGeom prst="curvedConnector3">
            <a:avLst>
              <a:gd fmla="val 37589" name="adj1"/>
            </a:avLst>
          </a:prstGeom>
          <a:noFill/>
          <a:ln cap="flat" cmpd="sng" w="9525">
            <a:solidFill>
              <a:srgbClr val="0000FF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2176" name="Shape 2176"/>
          <p:cNvSpPr txBox="1"/>
          <p:nvPr/>
        </p:nvSpPr>
        <p:spPr>
          <a:xfrm>
            <a:off x="7316425" y="2651100"/>
            <a:ext cx="1792799" cy="177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Repeat for all pixels in </a:t>
            </a:r>
            <a:r>
              <a:rPr i="1" lang="en"/>
              <a:t>output</a:t>
            </a:r>
            <a:r>
              <a:rPr lang="en"/>
              <a:t> to get a </a:t>
            </a:r>
            <a:r>
              <a:rPr b="1" lang="en"/>
              <a:t>sampling grid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/>
          </a:p>
          <a:p>
            <a:pPr lvl="0" rtl="0" algn="ctr">
              <a:spcBef>
                <a:spcPts val="0"/>
              </a:spcBef>
              <a:buNone/>
            </a:pPr>
            <a:r>
              <a:rPr lang="en"/>
              <a:t>Then use </a:t>
            </a:r>
            <a:r>
              <a:rPr b="1" lang="en"/>
              <a:t>bilinear interpolation</a:t>
            </a:r>
            <a:r>
              <a:rPr lang="en"/>
              <a:t> to compute output</a:t>
            </a:r>
          </a:p>
        </p:txBody>
      </p:sp>
      <p:sp>
        <p:nvSpPr>
          <p:cNvPr id="2177" name="Shape 2177"/>
          <p:cNvSpPr txBox="1"/>
          <p:nvPr/>
        </p:nvSpPr>
        <p:spPr>
          <a:xfrm>
            <a:off x="7917025" y="751450"/>
            <a:ext cx="1192199" cy="98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Network attends to input by predicting 𝜃</a:t>
            </a:r>
          </a:p>
        </p:txBody>
      </p:sp>
      <p:cxnSp>
        <p:nvCxnSpPr>
          <p:cNvPr id="2178" name="Shape 2178"/>
          <p:cNvCxnSpPr/>
          <p:nvPr/>
        </p:nvCxnSpPr>
        <p:spPr>
          <a:xfrm flipH="1">
            <a:off x="7023874" y="1657825"/>
            <a:ext cx="949500" cy="345299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82" name="Shape 2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3" name="Shape 21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Spatial Transformer Networks</a:t>
            </a:r>
          </a:p>
        </p:txBody>
      </p:sp>
      <p:sp>
        <p:nvSpPr>
          <p:cNvPr id="2184" name="Shape 2184"/>
          <p:cNvSpPr txBox="1"/>
          <p:nvPr>
            <p:ph idx="12" type="sldNum"/>
          </p:nvPr>
        </p:nvSpPr>
        <p:spPr>
          <a:xfrm>
            <a:off x="6507723" y="4666350"/>
            <a:ext cx="8435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2185" name="Shape 2185"/>
          <p:cNvSpPr txBox="1"/>
          <p:nvPr/>
        </p:nvSpPr>
        <p:spPr>
          <a:xfrm>
            <a:off x="1047925" y="2828475"/>
            <a:ext cx="1105800" cy="5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r>
              <a:rPr b="1" lang="en"/>
              <a:t>Input</a:t>
            </a:r>
            <a:r>
              <a:rPr lang="en"/>
              <a:t>: </a:t>
            </a:r>
            <a:br>
              <a:rPr lang="en"/>
            </a:br>
            <a:r>
              <a:rPr lang="en"/>
              <a:t>Full image</a:t>
            </a:r>
          </a:p>
        </p:txBody>
      </p:sp>
      <p:pic>
        <p:nvPicPr>
          <p:cNvPr id="2186" name="Shape 2186"/>
          <p:cNvPicPr preferRelativeResize="0"/>
          <p:nvPr/>
        </p:nvPicPr>
        <p:blipFill rotWithShape="1">
          <a:blip r:embed="rId3">
            <a:alphaModFix/>
          </a:blip>
          <a:srcRect b="0" l="2893" r="0" t="9074"/>
          <a:stretch/>
        </p:blipFill>
        <p:spPr>
          <a:xfrm>
            <a:off x="2130925" y="1959950"/>
            <a:ext cx="4346625" cy="1791024"/>
          </a:xfrm>
          <a:prstGeom prst="rect">
            <a:avLst/>
          </a:prstGeom>
          <a:noFill/>
          <a:ln>
            <a:noFill/>
          </a:ln>
        </p:spPr>
      </p:pic>
      <p:sp>
        <p:nvSpPr>
          <p:cNvPr id="2187" name="Shape 2187"/>
          <p:cNvSpPr txBox="1"/>
          <p:nvPr/>
        </p:nvSpPr>
        <p:spPr>
          <a:xfrm>
            <a:off x="6133775" y="2802600"/>
            <a:ext cx="1887899" cy="5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b="1" lang="en"/>
              <a:t>Output:</a:t>
            </a:r>
            <a:r>
              <a:rPr lang="en"/>
              <a:t> Region of interest from input</a:t>
            </a:r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91" name="Shape 2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2" name="Shape 21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Spatial Transformer Networks</a:t>
            </a:r>
          </a:p>
        </p:txBody>
      </p:sp>
      <p:sp>
        <p:nvSpPr>
          <p:cNvPr id="2193" name="Shape 2193"/>
          <p:cNvSpPr txBox="1"/>
          <p:nvPr>
            <p:ph idx="12" type="sldNum"/>
          </p:nvPr>
        </p:nvSpPr>
        <p:spPr>
          <a:xfrm>
            <a:off x="6507723" y="4666350"/>
            <a:ext cx="8435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2194" name="Shape 2194"/>
          <p:cNvSpPr txBox="1"/>
          <p:nvPr/>
        </p:nvSpPr>
        <p:spPr>
          <a:xfrm>
            <a:off x="1047925" y="2828475"/>
            <a:ext cx="1105800" cy="5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b="1" lang="en"/>
              <a:t>Input</a:t>
            </a:r>
            <a:r>
              <a:rPr lang="en"/>
              <a:t>: </a:t>
            </a:r>
            <a:br>
              <a:rPr lang="en"/>
            </a:br>
            <a:r>
              <a:rPr lang="en"/>
              <a:t>Full image</a:t>
            </a:r>
          </a:p>
        </p:txBody>
      </p:sp>
      <p:pic>
        <p:nvPicPr>
          <p:cNvPr id="2195" name="Shape 2195"/>
          <p:cNvPicPr preferRelativeResize="0"/>
          <p:nvPr/>
        </p:nvPicPr>
        <p:blipFill rotWithShape="1">
          <a:blip r:embed="rId3">
            <a:alphaModFix/>
          </a:blip>
          <a:srcRect b="0" l="2893" r="0" t="9074"/>
          <a:stretch/>
        </p:blipFill>
        <p:spPr>
          <a:xfrm>
            <a:off x="2130925" y="1959950"/>
            <a:ext cx="4346625" cy="1791024"/>
          </a:xfrm>
          <a:prstGeom prst="rect">
            <a:avLst/>
          </a:prstGeom>
          <a:noFill/>
          <a:ln>
            <a:noFill/>
          </a:ln>
        </p:spPr>
      </p:pic>
      <p:sp>
        <p:nvSpPr>
          <p:cNvPr id="2196" name="Shape 2196"/>
          <p:cNvSpPr txBox="1"/>
          <p:nvPr/>
        </p:nvSpPr>
        <p:spPr>
          <a:xfrm>
            <a:off x="1000725" y="1318475"/>
            <a:ext cx="2214600" cy="7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A small</a:t>
            </a:r>
            <a:br>
              <a:rPr lang="en"/>
            </a:br>
            <a:r>
              <a:rPr b="1" lang="en"/>
              <a:t>Localization network</a:t>
            </a:r>
            <a:r>
              <a:rPr lang="en"/>
              <a:t> predicts transform </a:t>
            </a:r>
            <a:r>
              <a:rPr lang="en">
                <a:solidFill>
                  <a:schemeClr val="dk1"/>
                </a:solidFill>
              </a:rPr>
              <a:t>𝜃</a:t>
            </a:r>
            <a:r>
              <a:rPr lang="en"/>
              <a:t> </a:t>
            </a:r>
          </a:p>
        </p:txBody>
      </p:sp>
      <p:cxnSp>
        <p:nvCxnSpPr>
          <p:cNvPr id="2197" name="Shape 2197"/>
          <p:cNvCxnSpPr/>
          <p:nvPr/>
        </p:nvCxnSpPr>
        <p:spPr>
          <a:xfrm>
            <a:off x="3069625" y="1857450"/>
            <a:ext cx="366899" cy="291299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2198" name="Shape 2198"/>
          <p:cNvSpPr txBox="1"/>
          <p:nvPr/>
        </p:nvSpPr>
        <p:spPr>
          <a:xfrm>
            <a:off x="6133775" y="2802600"/>
            <a:ext cx="1887899" cy="5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b="1" lang="en"/>
              <a:t>Output:</a:t>
            </a:r>
            <a:r>
              <a:rPr lang="en"/>
              <a:t> Region of interest from input</a:t>
            </a:r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02" name="Shape 2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3" name="Shape 22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Spatial Transformer Networks</a:t>
            </a:r>
          </a:p>
        </p:txBody>
      </p:sp>
      <p:sp>
        <p:nvSpPr>
          <p:cNvPr id="2204" name="Shape 2204"/>
          <p:cNvSpPr txBox="1"/>
          <p:nvPr>
            <p:ph idx="12" type="sldNum"/>
          </p:nvPr>
        </p:nvSpPr>
        <p:spPr>
          <a:xfrm>
            <a:off x="6507723" y="4666350"/>
            <a:ext cx="8435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2205" name="Shape 2205"/>
          <p:cNvPicPr preferRelativeResize="0"/>
          <p:nvPr/>
        </p:nvPicPr>
        <p:blipFill rotWithShape="1">
          <a:blip r:embed="rId3">
            <a:alphaModFix/>
          </a:blip>
          <a:srcRect b="0" l="56354" r="0" t="0"/>
          <a:stretch/>
        </p:blipFill>
        <p:spPr>
          <a:xfrm>
            <a:off x="5173489" y="1266387"/>
            <a:ext cx="1776235" cy="7461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6" name="Shape 2206"/>
          <p:cNvPicPr preferRelativeResize="0"/>
          <p:nvPr/>
        </p:nvPicPr>
        <p:blipFill rotWithShape="1">
          <a:blip r:embed="rId3">
            <a:alphaModFix/>
          </a:blip>
          <a:srcRect b="0" l="833" r="81010" t="0"/>
          <a:stretch/>
        </p:blipFill>
        <p:spPr>
          <a:xfrm>
            <a:off x="4441175" y="1266387"/>
            <a:ext cx="738860" cy="746162"/>
          </a:xfrm>
          <a:prstGeom prst="rect">
            <a:avLst/>
          </a:prstGeom>
          <a:noFill/>
          <a:ln>
            <a:noFill/>
          </a:ln>
        </p:spPr>
      </p:pic>
      <p:sp>
        <p:nvSpPr>
          <p:cNvPr id="2207" name="Shape 2207"/>
          <p:cNvSpPr txBox="1"/>
          <p:nvPr/>
        </p:nvSpPr>
        <p:spPr>
          <a:xfrm>
            <a:off x="1047925" y="2828475"/>
            <a:ext cx="1105800" cy="5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b="1" lang="en"/>
              <a:t>Input</a:t>
            </a:r>
            <a:r>
              <a:rPr lang="en"/>
              <a:t>: </a:t>
            </a:r>
            <a:br>
              <a:rPr lang="en"/>
            </a:br>
            <a:r>
              <a:rPr lang="en"/>
              <a:t>Full image</a:t>
            </a:r>
          </a:p>
        </p:txBody>
      </p:sp>
      <p:pic>
        <p:nvPicPr>
          <p:cNvPr id="2208" name="Shape 2208"/>
          <p:cNvPicPr preferRelativeResize="0"/>
          <p:nvPr/>
        </p:nvPicPr>
        <p:blipFill rotWithShape="1">
          <a:blip r:embed="rId4">
            <a:alphaModFix/>
          </a:blip>
          <a:srcRect b="0" l="2893" r="0" t="9074"/>
          <a:stretch/>
        </p:blipFill>
        <p:spPr>
          <a:xfrm>
            <a:off x="2130925" y="1959950"/>
            <a:ext cx="4346625" cy="1791024"/>
          </a:xfrm>
          <a:prstGeom prst="rect">
            <a:avLst/>
          </a:prstGeom>
          <a:noFill/>
          <a:ln>
            <a:noFill/>
          </a:ln>
        </p:spPr>
      </p:pic>
      <p:sp>
        <p:nvSpPr>
          <p:cNvPr id="2209" name="Shape 2209"/>
          <p:cNvSpPr txBox="1"/>
          <p:nvPr/>
        </p:nvSpPr>
        <p:spPr>
          <a:xfrm>
            <a:off x="1000725" y="1318475"/>
            <a:ext cx="2214600" cy="7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A small</a:t>
            </a:r>
            <a:br>
              <a:rPr lang="en"/>
            </a:br>
            <a:r>
              <a:rPr b="1" lang="en"/>
              <a:t>Localization network</a:t>
            </a:r>
            <a:r>
              <a:rPr lang="en"/>
              <a:t> predicts transform </a:t>
            </a:r>
            <a:r>
              <a:rPr lang="en">
                <a:solidFill>
                  <a:schemeClr val="dk1"/>
                </a:solidFill>
              </a:rPr>
              <a:t>𝜃</a:t>
            </a:r>
            <a:r>
              <a:rPr lang="en"/>
              <a:t> </a:t>
            </a:r>
          </a:p>
        </p:txBody>
      </p:sp>
      <p:cxnSp>
        <p:nvCxnSpPr>
          <p:cNvPr id="2210" name="Shape 2210"/>
          <p:cNvCxnSpPr/>
          <p:nvPr/>
        </p:nvCxnSpPr>
        <p:spPr>
          <a:xfrm>
            <a:off x="3069625" y="1857450"/>
            <a:ext cx="366899" cy="291299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pic>
        <p:nvPicPr>
          <p:cNvPr id="2211" name="Shape 22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96499" y="742651"/>
            <a:ext cx="1387050" cy="1229250"/>
          </a:xfrm>
          <a:prstGeom prst="rect">
            <a:avLst/>
          </a:prstGeom>
          <a:noFill/>
          <a:ln>
            <a:noFill/>
          </a:ln>
        </p:spPr>
      </p:pic>
      <p:sp>
        <p:nvSpPr>
          <p:cNvPr id="2212" name="Shape 2212"/>
          <p:cNvSpPr txBox="1"/>
          <p:nvPr/>
        </p:nvSpPr>
        <p:spPr>
          <a:xfrm>
            <a:off x="4418935" y="868027"/>
            <a:ext cx="2214600" cy="5993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/>
              <a:t>Grid generator</a:t>
            </a:r>
            <a:r>
              <a:rPr lang="en"/>
              <a:t> uses </a:t>
            </a:r>
            <a:r>
              <a:rPr lang="en">
                <a:solidFill>
                  <a:schemeClr val="dk1"/>
                </a:solidFill>
              </a:rPr>
              <a:t>𝜃</a:t>
            </a:r>
            <a:r>
              <a:rPr lang="en"/>
              <a:t> to compute sampling grid</a:t>
            </a:r>
          </a:p>
        </p:txBody>
      </p:sp>
      <p:cxnSp>
        <p:nvCxnSpPr>
          <p:cNvPr id="2213" name="Shape 2213"/>
          <p:cNvCxnSpPr/>
          <p:nvPr/>
        </p:nvCxnSpPr>
        <p:spPr>
          <a:xfrm flipH="1">
            <a:off x="5253950" y="1916775"/>
            <a:ext cx="609599" cy="437099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2214" name="Shape 2214"/>
          <p:cNvSpPr txBox="1"/>
          <p:nvPr/>
        </p:nvSpPr>
        <p:spPr>
          <a:xfrm>
            <a:off x="6133775" y="2802600"/>
            <a:ext cx="1887899" cy="5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b="1" lang="en"/>
              <a:t>Output:</a:t>
            </a:r>
            <a:r>
              <a:rPr lang="en"/>
              <a:t> Region of interest from input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Inception-ResNet-v2</a:t>
            </a:r>
          </a:p>
        </p:txBody>
      </p:sp>
      <p:sp>
        <p:nvSpPr>
          <p:cNvPr id="186" name="Shape 186"/>
          <p:cNvSpPr txBox="1"/>
          <p:nvPr>
            <p:ph idx="12" type="sldNum"/>
          </p:nvPr>
        </p:nvSpPr>
        <p:spPr>
          <a:xfrm>
            <a:off x="6507723" y="4666350"/>
            <a:ext cx="8435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187" name="Shape 1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1000" y="969300"/>
            <a:ext cx="1494999" cy="3520899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Shape 188"/>
          <p:cNvSpPr txBox="1"/>
          <p:nvPr/>
        </p:nvSpPr>
        <p:spPr>
          <a:xfrm>
            <a:off x="1062825" y="3788463"/>
            <a:ext cx="876899" cy="341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en"/>
              <a:t>9 layers</a:t>
            </a:r>
          </a:p>
        </p:txBody>
      </p:sp>
      <p:sp>
        <p:nvSpPr>
          <p:cNvPr id="189" name="Shape 189"/>
          <p:cNvSpPr txBox="1"/>
          <p:nvPr/>
        </p:nvSpPr>
        <p:spPr>
          <a:xfrm>
            <a:off x="4265920" y="2618529"/>
            <a:ext cx="531000" cy="354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x10</a:t>
            </a:r>
          </a:p>
        </p:txBody>
      </p:sp>
      <p:sp>
        <p:nvSpPr>
          <p:cNvPr id="190" name="Shape 190"/>
          <p:cNvSpPr txBox="1"/>
          <p:nvPr/>
        </p:nvSpPr>
        <p:spPr>
          <a:xfrm>
            <a:off x="702900" y="3446775"/>
            <a:ext cx="1236899" cy="341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en"/>
              <a:t>5 x 4 layers</a:t>
            </a:r>
          </a:p>
        </p:txBody>
      </p:sp>
      <p:sp>
        <p:nvSpPr>
          <p:cNvPr id="191" name="Shape 191"/>
          <p:cNvSpPr txBox="1"/>
          <p:nvPr/>
        </p:nvSpPr>
        <p:spPr>
          <a:xfrm>
            <a:off x="702900" y="3059935"/>
            <a:ext cx="1236899" cy="341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en"/>
              <a:t>3 layers</a:t>
            </a:r>
          </a:p>
        </p:txBody>
      </p:sp>
      <p:cxnSp>
        <p:nvCxnSpPr>
          <p:cNvPr id="192" name="Shape 192"/>
          <p:cNvCxnSpPr/>
          <p:nvPr/>
        </p:nvCxnSpPr>
        <p:spPr>
          <a:xfrm>
            <a:off x="3411401" y="2888797"/>
            <a:ext cx="2308500" cy="1956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93" name="Shape 193"/>
          <p:cNvCxnSpPr/>
          <p:nvPr/>
        </p:nvCxnSpPr>
        <p:spPr>
          <a:xfrm flipH="1" rot="10800000">
            <a:off x="3393700" y="1188450"/>
            <a:ext cx="1977900" cy="1288199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pic>
        <p:nvPicPr>
          <p:cNvPr id="194" name="Shape 1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20375" y="2226773"/>
            <a:ext cx="1710225" cy="217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Shape 19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87075" y="324475"/>
            <a:ext cx="2260556" cy="15612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Shape 196"/>
          <p:cNvSpPr txBox="1"/>
          <p:nvPr/>
        </p:nvSpPr>
        <p:spPr>
          <a:xfrm>
            <a:off x="702900" y="2367586"/>
            <a:ext cx="1236899" cy="341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en"/>
              <a:t>3 layers</a:t>
            </a:r>
          </a:p>
        </p:txBody>
      </p:sp>
      <p:sp>
        <p:nvSpPr>
          <p:cNvPr id="197" name="Shape 197"/>
          <p:cNvSpPr txBox="1"/>
          <p:nvPr/>
        </p:nvSpPr>
        <p:spPr>
          <a:xfrm>
            <a:off x="702900" y="2709286"/>
            <a:ext cx="1236899" cy="341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en"/>
              <a:t>10 x 4 layers</a:t>
            </a:r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18" name="Shape 2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9" name="Shape 2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Spatial Transformer Networks</a:t>
            </a:r>
          </a:p>
        </p:txBody>
      </p:sp>
      <p:sp>
        <p:nvSpPr>
          <p:cNvPr id="2220" name="Shape 2220"/>
          <p:cNvSpPr txBox="1"/>
          <p:nvPr>
            <p:ph idx="12" type="sldNum"/>
          </p:nvPr>
        </p:nvSpPr>
        <p:spPr>
          <a:xfrm>
            <a:off x="6507723" y="4666350"/>
            <a:ext cx="8435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2221" name="Shape 2221"/>
          <p:cNvPicPr preferRelativeResize="0"/>
          <p:nvPr/>
        </p:nvPicPr>
        <p:blipFill rotWithShape="1">
          <a:blip r:embed="rId3">
            <a:alphaModFix/>
          </a:blip>
          <a:srcRect b="0" l="56354" r="0" t="0"/>
          <a:stretch/>
        </p:blipFill>
        <p:spPr>
          <a:xfrm>
            <a:off x="5173489" y="1266387"/>
            <a:ext cx="1776235" cy="7461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2" name="Shape 2222"/>
          <p:cNvPicPr preferRelativeResize="0"/>
          <p:nvPr/>
        </p:nvPicPr>
        <p:blipFill rotWithShape="1">
          <a:blip r:embed="rId3">
            <a:alphaModFix/>
          </a:blip>
          <a:srcRect b="0" l="833" r="81010" t="0"/>
          <a:stretch/>
        </p:blipFill>
        <p:spPr>
          <a:xfrm>
            <a:off x="4441175" y="1266387"/>
            <a:ext cx="738860" cy="746162"/>
          </a:xfrm>
          <a:prstGeom prst="rect">
            <a:avLst/>
          </a:prstGeom>
          <a:noFill/>
          <a:ln>
            <a:noFill/>
          </a:ln>
        </p:spPr>
      </p:pic>
      <p:sp>
        <p:nvSpPr>
          <p:cNvPr id="2223" name="Shape 2223"/>
          <p:cNvSpPr txBox="1"/>
          <p:nvPr/>
        </p:nvSpPr>
        <p:spPr>
          <a:xfrm>
            <a:off x="1047925" y="2828475"/>
            <a:ext cx="1105800" cy="5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b="1" lang="en"/>
              <a:t>Input</a:t>
            </a:r>
            <a:r>
              <a:rPr lang="en"/>
              <a:t>: </a:t>
            </a:r>
            <a:br>
              <a:rPr lang="en"/>
            </a:br>
            <a:r>
              <a:rPr lang="en"/>
              <a:t>Full image</a:t>
            </a:r>
          </a:p>
        </p:txBody>
      </p:sp>
      <p:pic>
        <p:nvPicPr>
          <p:cNvPr id="2224" name="Shape 2224"/>
          <p:cNvPicPr preferRelativeResize="0"/>
          <p:nvPr/>
        </p:nvPicPr>
        <p:blipFill rotWithShape="1">
          <a:blip r:embed="rId4">
            <a:alphaModFix/>
          </a:blip>
          <a:srcRect b="0" l="2893" r="0" t="9074"/>
          <a:stretch/>
        </p:blipFill>
        <p:spPr>
          <a:xfrm>
            <a:off x="2130925" y="1959950"/>
            <a:ext cx="4346625" cy="1791024"/>
          </a:xfrm>
          <a:prstGeom prst="rect">
            <a:avLst/>
          </a:prstGeom>
          <a:noFill/>
          <a:ln>
            <a:noFill/>
          </a:ln>
        </p:spPr>
      </p:pic>
      <p:sp>
        <p:nvSpPr>
          <p:cNvPr id="2225" name="Shape 2225"/>
          <p:cNvSpPr txBox="1"/>
          <p:nvPr/>
        </p:nvSpPr>
        <p:spPr>
          <a:xfrm>
            <a:off x="1000725" y="1318475"/>
            <a:ext cx="2214600" cy="7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A small</a:t>
            </a:r>
            <a:br>
              <a:rPr lang="en"/>
            </a:br>
            <a:r>
              <a:rPr b="1" lang="en"/>
              <a:t>Localization network</a:t>
            </a:r>
            <a:r>
              <a:rPr lang="en"/>
              <a:t> predicts transform </a:t>
            </a:r>
            <a:r>
              <a:rPr lang="en">
                <a:solidFill>
                  <a:schemeClr val="dk1"/>
                </a:solidFill>
              </a:rPr>
              <a:t>𝜃</a:t>
            </a:r>
            <a:r>
              <a:rPr lang="en"/>
              <a:t> </a:t>
            </a:r>
          </a:p>
        </p:txBody>
      </p:sp>
      <p:cxnSp>
        <p:nvCxnSpPr>
          <p:cNvPr id="2226" name="Shape 2226"/>
          <p:cNvCxnSpPr/>
          <p:nvPr/>
        </p:nvCxnSpPr>
        <p:spPr>
          <a:xfrm>
            <a:off x="3069625" y="1857450"/>
            <a:ext cx="366899" cy="291299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pic>
        <p:nvPicPr>
          <p:cNvPr id="2227" name="Shape 22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96499" y="742651"/>
            <a:ext cx="1387050" cy="1229250"/>
          </a:xfrm>
          <a:prstGeom prst="rect">
            <a:avLst/>
          </a:prstGeom>
          <a:noFill/>
          <a:ln>
            <a:noFill/>
          </a:ln>
        </p:spPr>
      </p:pic>
      <p:sp>
        <p:nvSpPr>
          <p:cNvPr id="2228" name="Shape 2228"/>
          <p:cNvSpPr txBox="1"/>
          <p:nvPr/>
        </p:nvSpPr>
        <p:spPr>
          <a:xfrm>
            <a:off x="4418935" y="868027"/>
            <a:ext cx="2214600" cy="5993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/>
              <a:t>Grid generator</a:t>
            </a:r>
            <a:r>
              <a:rPr lang="en"/>
              <a:t> uses </a:t>
            </a:r>
            <a:r>
              <a:rPr lang="en">
                <a:solidFill>
                  <a:schemeClr val="dk1"/>
                </a:solidFill>
              </a:rPr>
              <a:t>𝜃</a:t>
            </a:r>
            <a:r>
              <a:rPr lang="en"/>
              <a:t> to compute sampling grid</a:t>
            </a:r>
          </a:p>
        </p:txBody>
      </p:sp>
      <p:cxnSp>
        <p:nvCxnSpPr>
          <p:cNvPr id="2229" name="Shape 2229"/>
          <p:cNvCxnSpPr/>
          <p:nvPr/>
        </p:nvCxnSpPr>
        <p:spPr>
          <a:xfrm flipH="1">
            <a:off x="5253950" y="1916775"/>
            <a:ext cx="609599" cy="437099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pic>
        <p:nvPicPr>
          <p:cNvPr id="2230" name="Shape 22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93375" y="3873425"/>
            <a:ext cx="3697508" cy="578824"/>
          </a:xfrm>
          <a:prstGeom prst="rect">
            <a:avLst/>
          </a:prstGeom>
          <a:noFill/>
          <a:ln>
            <a:noFill/>
          </a:ln>
        </p:spPr>
      </p:pic>
      <p:sp>
        <p:nvSpPr>
          <p:cNvPr id="2231" name="Shape 2231"/>
          <p:cNvSpPr txBox="1"/>
          <p:nvPr/>
        </p:nvSpPr>
        <p:spPr>
          <a:xfrm>
            <a:off x="1630825" y="3750975"/>
            <a:ext cx="1805699" cy="7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/>
              <a:t>Sampler</a:t>
            </a:r>
            <a:r>
              <a:rPr lang="en"/>
              <a:t> uses bilinear interpolation to produce output </a:t>
            </a:r>
          </a:p>
        </p:txBody>
      </p:sp>
      <p:sp>
        <p:nvSpPr>
          <p:cNvPr id="2232" name="Shape 2232"/>
          <p:cNvSpPr txBox="1"/>
          <p:nvPr/>
        </p:nvSpPr>
        <p:spPr>
          <a:xfrm>
            <a:off x="6133775" y="2802600"/>
            <a:ext cx="1887899" cy="5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b="1" lang="en"/>
              <a:t>Output:</a:t>
            </a:r>
            <a:r>
              <a:rPr lang="en"/>
              <a:t> Region of interest from input</a:t>
            </a:r>
          </a:p>
        </p:txBody>
      </p:sp>
      <p:cxnSp>
        <p:nvCxnSpPr>
          <p:cNvPr id="2233" name="Shape 2233"/>
          <p:cNvCxnSpPr/>
          <p:nvPr/>
        </p:nvCxnSpPr>
        <p:spPr>
          <a:xfrm flipH="1" rot="10800000">
            <a:off x="2921150" y="3200700"/>
            <a:ext cx="1640100" cy="620399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37" name="Shape 2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8" name="Shape 22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Spatial Transformer Networks</a:t>
            </a:r>
          </a:p>
        </p:txBody>
      </p:sp>
      <p:sp>
        <p:nvSpPr>
          <p:cNvPr id="2239" name="Shape 2239"/>
          <p:cNvSpPr txBox="1"/>
          <p:nvPr>
            <p:ph idx="12" type="sldNum"/>
          </p:nvPr>
        </p:nvSpPr>
        <p:spPr>
          <a:xfrm>
            <a:off x="6507723" y="4666350"/>
            <a:ext cx="8435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2240" name="Shape 2240"/>
          <p:cNvPicPr preferRelativeResize="0"/>
          <p:nvPr/>
        </p:nvPicPr>
        <p:blipFill rotWithShape="1">
          <a:blip r:embed="rId3">
            <a:alphaModFix/>
          </a:blip>
          <a:srcRect b="0" l="2893" r="0" t="9074"/>
          <a:stretch/>
        </p:blipFill>
        <p:spPr>
          <a:xfrm>
            <a:off x="846725" y="2374799"/>
            <a:ext cx="3021123" cy="1244850"/>
          </a:xfrm>
          <a:prstGeom prst="rect">
            <a:avLst/>
          </a:prstGeom>
          <a:noFill/>
          <a:ln>
            <a:noFill/>
          </a:ln>
        </p:spPr>
      </p:pic>
      <p:sp>
        <p:nvSpPr>
          <p:cNvPr id="2241" name="Shape 2241"/>
          <p:cNvSpPr txBox="1"/>
          <p:nvPr/>
        </p:nvSpPr>
        <p:spPr>
          <a:xfrm>
            <a:off x="1175575" y="1773025"/>
            <a:ext cx="2153699" cy="5351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Differentiable “attention / transformation” module</a:t>
            </a:r>
          </a:p>
        </p:txBody>
      </p:sp>
      <p:pic>
        <p:nvPicPr>
          <p:cNvPr id="2242" name="Shape 22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39749" y="2077687"/>
            <a:ext cx="3994423" cy="1574349"/>
          </a:xfrm>
          <a:prstGeom prst="rect">
            <a:avLst/>
          </a:prstGeom>
          <a:noFill/>
          <a:ln>
            <a:noFill/>
          </a:ln>
        </p:spPr>
      </p:pic>
      <p:sp>
        <p:nvSpPr>
          <p:cNvPr id="2243" name="Shape 2243"/>
          <p:cNvSpPr txBox="1"/>
          <p:nvPr/>
        </p:nvSpPr>
        <p:spPr>
          <a:xfrm>
            <a:off x="5094725" y="1163900"/>
            <a:ext cx="3020999" cy="978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Insert spatial transformers into a classification network and it learns to attend and transform the input</a:t>
            </a:r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47" name="Shape 2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8" name="Shape 2248"/>
          <p:cNvSpPr txBox="1"/>
          <p:nvPr>
            <p:ph idx="12" type="sldNum"/>
          </p:nvPr>
        </p:nvSpPr>
        <p:spPr>
          <a:xfrm>
            <a:off x="6507723" y="4666350"/>
            <a:ext cx="8435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descr="Paper: http://arxiv.org/abs/1506.02025 Implementations: http://gitxiv.com/posts/5WTXTLuEA4Hd8W84G/spatial-transformer-networks" id="2249" name="Shape 2249" title="Spatial Transformer Networks">
            <a:hlinkClick r:id="rId3"/>
          </p:cNvPr>
          <p:cNvSpPr/>
          <p:nvPr/>
        </p:nvSpPr>
        <p:spPr>
          <a:xfrm>
            <a:off x="1554640" y="50849"/>
            <a:ext cx="6034724" cy="4526049"/>
          </a:xfrm>
          <a:prstGeom prst="rect">
            <a:avLst/>
          </a:prstGeom>
          <a:blipFill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4" name="Shape 225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Attention Recap</a:t>
            </a:r>
          </a:p>
        </p:txBody>
      </p:sp>
      <p:sp>
        <p:nvSpPr>
          <p:cNvPr id="2255" name="Shape 2255"/>
          <p:cNvSpPr txBox="1"/>
          <p:nvPr>
            <p:ph idx="1" type="body"/>
          </p:nvPr>
        </p:nvSpPr>
        <p:spPr>
          <a:xfrm>
            <a:off x="457200" y="1200150"/>
            <a:ext cx="8229600" cy="3371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rtl="0">
              <a:spcBef>
                <a:spcPts val="0"/>
              </a:spcBef>
              <a:buSzPct val="100000"/>
            </a:pPr>
            <a:r>
              <a:rPr lang="en" sz="2400"/>
              <a:t>Soft attention:</a:t>
            </a:r>
          </a:p>
          <a:p>
            <a:pPr indent="-381000" lvl="1" marL="914400" rtl="0">
              <a:spcBef>
                <a:spcPts val="0"/>
              </a:spcBef>
              <a:buSzPct val="100000"/>
            </a:pPr>
            <a:r>
              <a:rPr lang="en" sz="2400"/>
              <a:t>Easy to implement: produce distribution over input locations, reweight features and feed as input</a:t>
            </a:r>
          </a:p>
          <a:p>
            <a:pPr indent="-381000" lvl="1" marL="914400" rtl="0">
              <a:spcBef>
                <a:spcPts val="0"/>
              </a:spcBef>
              <a:buSzPct val="100000"/>
            </a:pPr>
            <a:r>
              <a:rPr lang="en" sz="2400"/>
              <a:t>Attend to arbitrary input locations using spatial transformer networks</a:t>
            </a:r>
          </a:p>
          <a:p>
            <a:pPr indent="-381000" lvl="0" marL="457200" rtl="0">
              <a:spcBef>
                <a:spcPts val="0"/>
              </a:spcBef>
              <a:buSzPct val="100000"/>
            </a:pPr>
            <a:r>
              <a:rPr lang="en" sz="2400"/>
              <a:t>Hard attention:</a:t>
            </a:r>
          </a:p>
          <a:p>
            <a:pPr indent="-381000" lvl="1" marL="914400" rtl="0">
              <a:spcBef>
                <a:spcPts val="0"/>
              </a:spcBef>
              <a:buSzPct val="100000"/>
            </a:pPr>
            <a:r>
              <a:rPr lang="en" sz="2400"/>
              <a:t>Attend to a single input location</a:t>
            </a:r>
          </a:p>
          <a:p>
            <a:pPr indent="-381000" lvl="1" marL="914400" rtl="0">
              <a:spcBef>
                <a:spcPts val="0"/>
              </a:spcBef>
              <a:buSzPct val="100000"/>
            </a:pPr>
            <a:r>
              <a:rPr lang="en" sz="2400"/>
              <a:t>Can’t use gradient descent! </a:t>
            </a:r>
          </a:p>
          <a:p>
            <a:pPr indent="-381000" lvl="1" marL="914400">
              <a:spcBef>
                <a:spcPts val="0"/>
              </a:spcBef>
              <a:buSzPct val="100000"/>
            </a:pPr>
            <a:r>
              <a:rPr lang="en" sz="2400"/>
              <a:t>Need </a:t>
            </a:r>
            <a:r>
              <a:rPr b="1" lang="en" sz="2400"/>
              <a:t>reinforcement learning!</a:t>
            </a:r>
          </a:p>
        </p:txBody>
      </p:sp>
      <p:sp>
        <p:nvSpPr>
          <p:cNvPr id="2256" name="Shape 2256"/>
          <p:cNvSpPr txBox="1"/>
          <p:nvPr>
            <p:ph idx="12" type="sldNum"/>
          </p:nvPr>
        </p:nvSpPr>
        <p:spPr>
          <a:xfrm>
            <a:off x="6507723" y="4666350"/>
            <a:ext cx="8435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Inception-ResNet-v2</a:t>
            </a:r>
          </a:p>
        </p:txBody>
      </p:sp>
      <p:sp>
        <p:nvSpPr>
          <p:cNvPr id="203" name="Shape 203"/>
          <p:cNvSpPr txBox="1"/>
          <p:nvPr>
            <p:ph idx="12" type="sldNum"/>
          </p:nvPr>
        </p:nvSpPr>
        <p:spPr>
          <a:xfrm>
            <a:off x="6507723" y="4666350"/>
            <a:ext cx="8435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204" name="Shape 2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1000" y="969300"/>
            <a:ext cx="1494999" cy="3520899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Shape 205"/>
          <p:cNvSpPr txBox="1"/>
          <p:nvPr/>
        </p:nvSpPr>
        <p:spPr>
          <a:xfrm>
            <a:off x="1062825" y="3788463"/>
            <a:ext cx="876899" cy="341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en"/>
              <a:t>9 layers</a:t>
            </a:r>
          </a:p>
        </p:txBody>
      </p:sp>
      <p:sp>
        <p:nvSpPr>
          <p:cNvPr id="206" name="Shape 206"/>
          <p:cNvSpPr txBox="1"/>
          <p:nvPr/>
        </p:nvSpPr>
        <p:spPr>
          <a:xfrm>
            <a:off x="4265920" y="1932729"/>
            <a:ext cx="531000" cy="354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x 5</a:t>
            </a:r>
          </a:p>
        </p:txBody>
      </p:sp>
      <p:sp>
        <p:nvSpPr>
          <p:cNvPr id="207" name="Shape 207"/>
          <p:cNvSpPr txBox="1"/>
          <p:nvPr/>
        </p:nvSpPr>
        <p:spPr>
          <a:xfrm>
            <a:off x="702900" y="3446775"/>
            <a:ext cx="1236899" cy="341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en"/>
              <a:t>5 x 3 layers</a:t>
            </a:r>
          </a:p>
        </p:txBody>
      </p:sp>
      <p:sp>
        <p:nvSpPr>
          <p:cNvPr id="208" name="Shape 208"/>
          <p:cNvSpPr txBox="1"/>
          <p:nvPr/>
        </p:nvSpPr>
        <p:spPr>
          <a:xfrm>
            <a:off x="702900" y="3059935"/>
            <a:ext cx="1236899" cy="341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en"/>
              <a:t>3 layers</a:t>
            </a:r>
          </a:p>
        </p:txBody>
      </p:sp>
      <p:cxnSp>
        <p:nvCxnSpPr>
          <p:cNvPr id="209" name="Shape 209"/>
          <p:cNvCxnSpPr/>
          <p:nvPr/>
        </p:nvCxnSpPr>
        <p:spPr>
          <a:xfrm>
            <a:off x="3411401" y="2202997"/>
            <a:ext cx="2308500" cy="1956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210" name="Shape 210"/>
          <p:cNvSpPr txBox="1"/>
          <p:nvPr/>
        </p:nvSpPr>
        <p:spPr>
          <a:xfrm>
            <a:off x="702900" y="2367586"/>
            <a:ext cx="1236899" cy="341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en"/>
              <a:t>3 layers</a:t>
            </a:r>
          </a:p>
        </p:txBody>
      </p:sp>
      <p:sp>
        <p:nvSpPr>
          <p:cNvPr id="211" name="Shape 211"/>
          <p:cNvSpPr txBox="1"/>
          <p:nvPr/>
        </p:nvSpPr>
        <p:spPr>
          <a:xfrm>
            <a:off x="702900" y="2709286"/>
            <a:ext cx="1236899" cy="341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en"/>
              <a:t>10 x 4 layers</a:t>
            </a:r>
          </a:p>
        </p:txBody>
      </p:sp>
      <p:sp>
        <p:nvSpPr>
          <p:cNvPr id="212" name="Shape 212"/>
          <p:cNvSpPr txBox="1"/>
          <p:nvPr/>
        </p:nvSpPr>
        <p:spPr>
          <a:xfrm>
            <a:off x="702900" y="2025886"/>
            <a:ext cx="1236899" cy="341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en"/>
              <a:t>5 x 4 layers</a:t>
            </a:r>
          </a:p>
        </p:txBody>
      </p:sp>
      <p:pic>
        <p:nvPicPr>
          <p:cNvPr id="213" name="Shape 2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85640" y="1198737"/>
            <a:ext cx="2139934" cy="2746025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Shape 214"/>
          <p:cNvSpPr/>
          <p:nvPr/>
        </p:nvSpPr>
        <p:spPr>
          <a:xfrm>
            <a:off x="643675" y="1923700"/>
            <a:ext cx="290099" cy="2076299"/>
          </a:xfrm>
          <a:prstGeom prst="leftBrace">
            <a:avLst>
              <a:gd fmla="val 64460" name="adj1"/>
              <a:gd fmla="val 50000" name="adj2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5" name="Shape 215"/>
          <p:cNvSpPr txBox="1"/>
          <p:nvPr/>
        </p:nvSpPr>
        <p:spPr>
          <a:xfrm>
            <a:off x="-28900" y="2669650"/>
            <a:ext cx="671100" cy="341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en"/>
              <a:t>75 layers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Inception-ResNet-v2</a:t>
            </a:r>
          </a:p>
        </p:txBody>
      </p:sp>
      <p:sp>
        <p:nvSpPr>
          <p:cNvPr id="221" name="Shape 221"/>
          <p:cNvSpPr txBox="1"/>
          <p:nvPr>
            <p:ph idx="12" type="sldNum"/>
          </p:nvPr>
        </p:nvSpPr>
        <p:spPr>
          <a:xfrm>
            <a:off x="6507723" y="4666350"/>
            <a:ext cx="8435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222" name="Shape 2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03437" y="1236075"/>
            <a:ext cx="3937124" cy="2458874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Shape 223"/>
          <p:cNvSpPr txBox="1"/>
          <p:nvPr/>
        </p:nvSpPr>
        <p:spPr>
          <a:xfrm>
            <a:off x="2840837" y="3745725"/>
            <a:ext cx="3611099" cy="4901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Residual and non-residual converge to similar value, but residual learns faster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Today</a:t>
            </a:r>
          </a:p>
        </p:txBody>
      </p:sp>
      <p:sp>
        <p:nvSpPr>
          <p:cNvPr id="229" name="Shape 229"/>
          <p:cNvSpPr txBox="1"/>
          <p:nvPr>
            <p:ph idx="1" type="body"/>
          </p:nvPr>
        </p:nvSpPr>
        <p:spPr>
          <a:xfrm>
            <a:off x="457200" y="1200150"/>
            <a:ext cx="8229600" cy="3371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rtl="0">
              <a:spcBef>
                <a:spcPts val="0"/>
              </a:spcBef>
              <a:buSzPct val="100000"/>
            </a:pPr>
            <a:r>
              <a:rPr lang="en" sz="2400"/>
              <a:t>Segmentation</a:t>
            </a:r>
          </a:p>
          <a:p>
            <a:pPr indent="-342900" lvl="1" marL="914400" rtl="0">
              <a:spcBef>
                <a:spcPts val="0"/>
              </a:spcBef>
              <a:buSzPct val="100000"/>
            </a:pPr>
            <a:r>
              <a:rPr lang="en" sz="1800"/>
              <a:t>Semantic Segmentation</a:t>
            </a:r>
          </a:p>
          <a:p>
            <a:pPr indent="-342900" lvl="1" marL="914400" rtl="0">
              <a:spcBef>
                <a:spcPts val="0"/>
              </a:spcBef>
              <a:buSzPct val="100000"/>
            </a:pPr>
            <a:r>
              <a:rPr lang="en" sz="1800"/>
              <a:t>Instance Segmentation</a:t>
            </a:r>
          </a:p>
          <a:p>
            <a:pPr indent="-381000" lvl="0" marL="457200" rtl="0">
              <a:spcBef>
                <a:spcPts val="0"/>
              </a:spcBef>
              <a:buSzPct val="100000"/>
            </a:pPr>
            <a:r>
              <a:rPr lang="en" sz="2400"/>
              <a:t>(Soft) Attention</a:t>
            </a:r>
          </a:p>
          <a:p>
            <a:pPr indent="-342900" lvl="1" marL="914400" rtl="0">
              <a:spcBef>
                <a:spcPts val="0"/>
              </a:spcBef>
              <a:buSzPct val="100000"/>
            </a:pPr>
            <a:r>
              <a:rPr lang="en" sz="1800"/>
              <a:t>Discrete locations</a:t>
            </a:r>
          </a:p>
          <a:p>
            <a:pPr indent="-342900" lvl="1" marL="914400" rtl="0">
              <a:spcBef>
                <a:spcPts val="0"/>
              </a:spcBef>
              <a:buSzPct val="100000"/>
            </a:pPr>
            <a:r>
              <a:rPr lang="en" sz="1800"/>
              <a:t>Continuous locations (Spatial Transformers)</a:t>
            </a:r>
          </a:p>
          <a:p>
            <a: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30" name="Shape 230"/>
          <p:cNvSpPr txBox="1"/>
          <p:nvPr>
            <p:ph idx="12" type="sldNum"/>
          </p:nvPr>
        </p:nvSpPr>
        <p:spPr>
          <a:xfrm>
            <a:off x="6507723" y="4666350"/>
            <a:ext cx="8435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 txBox="1"/>
          <p:nvPr>
            <p:ph type="title"/>
          </p:nvPr>
        </p:nvSpPr>
        <p:spPr>
          <a:xfrm>
            <a:off x="457200" y="2143053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Segmentation</a:t>
            </a:r>
          </a:p>
        </p:txBody>
      </p:sp>
      <p:sp>
        <p:nvSpPr>
          <p:cNvPr id="236" name="Shape 236"/>
          <p:cNvSpPr txBox="1"/>
          <p:nvPr>
            <p:ph idx="12" type="sldNum"/>
          </p:nvPr>
        </p:nvSpPr>
        <p:spPr>
          <a:xfrm>
            <a:off x="6507723" y="4666350"/>
            <a:ext cx="8435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 txBox="1"/>
          <p:nvPr>
            <p:ph idx="12" type="sldNum"/>
          </p:nvPr>
        </p:nvSpPr>
        <p:spPr>
          <a:xfrm>
            <a:off x="6507723" y="4666350"/>
            <a:ext cx="8435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242" name="Shape 242"/>
          <p:cNvSpPr txBox="1"/>
          <p:nvPr/>
        </p:nvSpPr>
        <p:spPr>
          <a:xfrm>
            <a:off x="6503289" y="4667850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fld id="{00000000-1234-1234-1234-123412341234}" type="slidenum">
              <a:rPr lang="en" sz="2000">
                <a:solidFill>
                  <a:srgbClr val="FFFFFF"/>
                </a:solidFill>
              </a:rPr>
              <a:t>‹#›</a:t>
            </a:fld>
          </a:p>
        </p:txBody>
      </p:sp>
      <p:pic>
        <p:nvPicPr>
          <p:cNvPr id="243" name="Shape 2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450" y="1600212"/>
            <a:ext cx="2007149" cy="1665336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Shape 244"/>
          <p:cNvSpPr txBox="1"/>
          <p:nvPr/>
        </p:nvSpPr>
        <p:spPr>
          <a:xfrm>
            <a:off x="245448" y="760925"/>
            <a:ext cx="2007299" cy="8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2000"/>
              <a:t>Classification</a:t>
            </a:r>
          </a:p>
        </p:txBody>
      </p:sp>
      <p:sp>
        <p:nvSpPr>
          <p:cNvPr id="245" name="Shape 245"/>
          <p:cNvSpPr txBox="1"/>
          <p:nvPr/>
        </p:nvSpPr>
        <p:spPr>
          <a:xfrm>
            <a:off x="2338097" y="747625"/>
            <a:ext cx="2007299" cy="8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2000"/>
              <a:t>Classification + Localization</a:t>
            </a:r>
          </a:p>
        </p:txBody>
      </p:sp>
      <p:sp>
        <p:nvSpPr>
          <p:cNvPr id="246" name="Shape 246"/>
          <p:cNvSpPr txBox="1"/>
          <p:nvPr/>
        </p:nvSpPr>
        <p:spPr>
          <a:xfrm>
            <a:off x="120875" y="69950"/>
            <a:ext cx="7701900" cy="630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Computer Vision Tasks</a:t>
            </a:r>
          </a:p>
        </p:txBody>
      </p:sp>
      <p:grpSp>
        <p:nvGrpSpPr>
          <p:cNvPr id="247" name="Shape 247"/>
          <p:cNvGrpSpPr/>
          <p:nvPr/>
        </p:nvGrpSpPr>
        <p:grpSpPr>
          <a:xfrm>
            <a:off x="2338088" y="1607053"/>
            <a:ext cx="2007150" cy="1683500"/>
            <a:chOff x="448550" y="2723399"/>
            <a:chExt cx="2141874" cy="1796500"/>
          </a:xfrm>
        </p:grpSpPr>
        <p:pic>
          <p:nvPicPr>
            <p:cNvPr id="248" name="Shape 24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48550" y="2723399"/>
              <a:ext cx="2141874" cy="17770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9" name="Shape 249"/>
            <p:cNvSpPr/>
            <p:nvPr/>
          </p:nvSpPr>
          <p:spPr>
            <a:xfrm>
              <a:off x="1035725" y="2742700"/>
              <a:ext cx="1087500" cy="1777200"/>
            </a:xfrm>
            <a:prstGeom prst="rect">
              <a:avLst/>
            </a:prstGeom>
            <a:noFill/>
            <a:ln cap="flat" cmpd="sng" w="76200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250" name="Shape 250"/>
          <p:cNvSpPr txBox="1"/>
          <p:nvPr/>
        </p:nvSpPr>
        <p:spPr>
          <a:xfrm>
            <a:off x="241725" y="3367250"/>
            <a:ext cx="2007299" cy="3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/>
              <a:t>CAT</a:t>
            </a:r>
          </a:p>
        </p:txBody>
      </p:sp>
      <p:sp>
        <p:nvSpPr>
          <p:cNvPr id="251" name="Shape 251"/>
          <p:cNvSpPr txBox="1"/>
          <p:nvPr/>
        </p:nvSpPr>
        <p:spPr>
          <a:xfrm>
            <a:off x="2338100" y="3367250"/>
            <a:ext cx="2007299" cy="3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/>
              <a:t>CAT</a:t>
            </a:r>
          </a:p>
        </p:txBody>
      </p:sp>
      <p:sp>
        <p:nvSpPr>
          <p:cNvPr id="252" name="Shape 252"/>
          <p:cNvSpPr txBox="1"/>
          <p:nvPr/>
        </p:nvSpPr>
        <p:spPr>
          <a:xfrm>
            <a:off x="4434475" y="3367250"/>
            <a:ext cx="2227500" cy="3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>
                <a:solidFill>
                  <a:srgbClr val="FF0000"/>
                </a:solidFill>
              </a:rPr>
              <a:t>CAT</a:t>
            </a:r>
            <a:r>
              <a:rPr lang="en" sz="1800"/>
              <a:t>, </a:t>
            </a:r>
            <a:r>
              <a:rPr lang="en" sz="1800">
                <a:solidFill>
                  <a:srgbClr val="4A86E8"/>
                </a:solidFill>
              </a:rPr>
              <a:t>DOG</a:t>
            </a:r>
            <a:r>
              <a:rPr lang="en" sz="1800"/>
              <a:t>, </a:t>
            </a:r>
            <a:r>
              <a:rPr lang="en" sz="1800">
                <a:solidFill>
                  <a:srgbClr val="00FF00"/>
                </a:solidFill>
              </a:rPr>
              <a:t>DUCK</a:t>
            </a:r>
          </a:p>
        </p:txBody>
      </p:sp>
      <p:grpSp>
        <p:nvGrpSpPr>
          <p:cNvPr id="253" name="Shape 253"/>
          <p:cNvGrpSpPr/>
          <p:nvPr/>
        </p:nvGrpSpPr>
        <p:grpSpPr>
          <a:xfrm>
            <a:off x="4430738" y="1613518"/>
            <a:ext cx="2227377" cy="1670566"/>
            <a:chOff x="4522198" y="2551275"/>
            <a:chExt cx="1907327" cy="1430524"/>
          </a:xfrm>
        </p:grpSpPr>
        <p:pic>
          <p:nvPicPr>
            <p:cNvPr id="254" name="Shape 25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522198" y="2551275"/>
              <a:ext cx="1907327" cy="14305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5" name="Shape 255"/>
            <p:cNvSpPr/>
            <p:nvPr/>
          </p:nvSpPr>
          <p:spPr>
            <a:xfrm>
              <a:off x="4670201" y="2954400"/>
              <a:ext cx="580499" cy="657900"/>
            </a:xfrm>
            <a:prstGeom prst="rect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6" name="Shape 256"/>
            <p:cNvSpPr/>
            <p:nvPr/>
          </p:nvSpPr>
          <p:spPr>
            <a:xfrm>
              <a:off x="4994250" y="2937597"/>
              <a:ext cx="485399" cy="514499"/>
            </a:xfrm>
            <a:prstGeom prst="rect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7" name="Shape 257"/>
            <p:cNvSpPr/>
            <p:nvPr/>
          </p:nvSpPr>
          <p:spPr>
            <a:xfrm>
              <a:off x="5360499" y="2637574"/>
              <a:ext cx="965999" cy="1238099"/>
            </a:xfrm>
            <a:prstGeom prst="rect">
              <a:avLst/>
            </a:prstGeom>
            <a:noFill/>
            <a:ln cap="flat" cmpd="sng" w="38100">
              <a:solidFill>
                <a:srgbClr val="4A86E8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8" name="Shape 258"/>
            <p:cNvSpPr/>
            <p:nvPr/>
          </p:nvSpPr>
          <p:spPr>
            <a:xfrm>
              <a:off x="5274650" y="3515075"/>
              <a:ext cx="302400" cy="360600"/>
            </a:xfrm>
            <a:prstGeom prst="rect">
              <a:avLst/>
            </a:prstGeom>
            <a:noFill/>
            <a:ln cap="flat" cmpd="sng" w="38100">
              <a:solidFill>
                <a:srgbClr val="00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259" name="Shape 259"/>
          <p:cNvSpPr txBox="1"/>
          <p:nvPr/>
        </p:nvSpPr>
        <p:spPr>
          <a:xfrm>
            <a:off x="4430748" y="747625"/>
            <a:ext cx="2227500" cy="8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2000"/>
              <a:t>Object Detection</a:t>
            </a:r>
          </a:p>
        </p:txBody>
      </p:sp>
      <p:grpSp>
        <p:nvGrpSpPr>
          <p:cNvPr id="260" name="Shape 260"/>
          <p:cNvGrpSpPr/>
          <p:nvPr/>
        </p:nvGrpSpPr>
        <p:grpSpPr>
          <a:xfrm>
            <a:off x="6743621" y="1607898"/>
            <a:ext cx="2242359" cy="1681796"/>
            <a:chOff x="1976038" y="594324"/>
            <a:chExt cx="4083699" cy="3062824"/>
          </a:xfrm>
        </p:grpSpPr>
        <p:pic>
          <p:nvPicPr>
            <p:cNvPr id="261" name="Shape 26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976038" y="594324"/>
              <a:ext cx="4083699" cy="30628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2" name="Shape 262"/>
            <p:cNvSpPr/>
            <p:nvPr/>
          </p:nvSpPr>
          <p:spPr>
            <a:xfrm>
              <a:off x="2300325" y="1455200"/>
              <a:ext cx="1241700" cy="1321825"/>
            </a:xfrm>
            <a:custGeom>
              <a:pathLst>
                <a:path extrusionOk="0" h="52873" w="49668">
                  <a:moveTo>
                    <a:pt x="19226" y="9613"/>
                  </a:moveTo>
                  <a:lnTo>
                    <a:pt x="13504" y="4120"/>
                  </a:lnTo>
                  <a:lnTo>
                    <a:pt x="9613" y="5951"/>
                  </a:lnTo>
                  <a:lnTo>
                    <a:pt x="10528" y="19913"/>
                  </a:lnTo>
                  <a:lnTo>
                    <a:pt x="13046" y="27467"/>
                  </a:lnTo>
                  <a:lnTo>
                    <a:pt x="8011" y="22431"/>
                  </a:lnTo>
                  <a:lnTo>
                    <a:pt x="1144" y="29069"/>
                  </a:lnTo>
                  <a:lnTo>
                    <a:pt x="0" y="37995"/>
                  </a:lnTo>
                  <a:lnTo>
                    <a:pt x="11673" y="42573"/>
                  </a:lnTo>
                  <a:lnTo>
                    <a:pt x="16708" y="52873"/>
                  </a:lnTo>
                  <a:lnTo>
                    <a:pt x="49668" y="52415"/>
                  </a:lnTo>
                  <a:lnTo>
                    <a:pt x="49439" y="46693"/>
                  </a:lnTo>
                  <a:lnTo>
                    <a:pt x="43030" y="41200"/>
                  </a:lnTo>
                  <a:lnTo>
                    <a:pt x="44861" y="36393"/>
                  </a:lnTo>
                  <a:lnTo>
                    <a:pt x="40055" y="29526"/>
                  </a:lnTo>
                  <a:lnTo>
                    <a:pt x="34333" y="0"/>
                  </a:lnTo>
                  <a:lnTo>
                    <a:pt x="28610" y="229"/>
                  </a:lnTo>
                  <a:lnTo>
                    <a:pt x="26779" y="7782"/>
                  </a:lnTo>
                  <a:close/>
                </a:path>
              </a:pathLst>
            </a:custGeom>
            <a:solidFill>
              <a:srgbClr val="F4CCCC">
                <a:alpha val="53950"/>
              </a:srgbClr>
            </a:solidFill>
            <a:ln cap="flat" cmpd="sng" w="28575">
              <a:solidFill>
                <a:srgbClr val="FF0000"/>
              </a:solidFill>
              <a:prstDash val="solid"/>
              <a:round/>
              <a:headEnd len="lg" w="lg" type="none"/>
              <a:tailEnd len="lg" w="lg" type="none"/>
            </a:ln>
          </p:spPr>
        </p:sp>
        <p:sp>
          <p:nvSpPr>
            <p:cNvPr id="263" name="Shape 263"/>
            <p:cNvSpPr/>
            <p:nvPr/>
          </p:nvSpPr>
          <p:spPr>
            <a:xfrm>
              <a:off x="3152925" y="1392250"/>
              <a:ext cx="778200" cy="1064325"/>
            </a:xfrm>
            <a:custGeom>
              <a:pathLst>
                <a:path extrusionOk="0" h="42573" w="31128">
                  <a:moveTo>
                    <a:pt x="8926" y="7096"/>
                  </a:moveTo>
                  <a:lnTo>
                    <a:pt x="15335" y="6180"/>
                  </a:lnTo>
                  <a:lnTo>
                    <a:pt x="20142" y="0"/>
                  </a:lnTo>
                  <a:lnTo>
                    <a:pt x="22659" y="458"/>
                  </a:lnTo>
                  <a:lnTo>
                    <a:pt x="24490" y="10758"/>
                  </a:lnTo>
                  <a:lnTo>
                    <a:pt x="24490" y="22660"/>
                  </a:lnTo>
                  <a:lnTo>
                    <a:pt x="28382" y="32273"/>
                  </a:lnTo>
                  <a:lnTo>
                    <a:pt x="31128" y="39369"/>
                  </a:lnTo>
                  <a:lnTo>
                    <a:pt x="21744" y="41200"/>
                  </a:lnTo>
                  <a:lnTo>
                    <a:pt x="9613" y="42573"/>
                  </a:lnTo>
                  <a:lnTo>
                    <a:pt x="10757" y="39140"/>
                  </a:lnTo>
                  <a:lnTo>
                    <a:pt x="6180" y="32731"/>
                  </a:lnTo>
                  <a:lnTo>
                    <a:pt x="0" y="4578"/>
                  </a:lnTo>
                  <a:close/>
                </a:path>
              </a:pathLst>
            </a:custGeom>
            <a:solidFill>
              <a:srgbClr val="F4CCCC">
                <a:alpha val="53950"/>
              </a:srgbClr>
            </a:solidFill>
            <a:ln cap="flat" cmpd="sng" w="38100">
              <a:solidFill>
                <a:srgbClr val="FF0000"/>
              </a:solidFill>
              <a:prstDash val="solid"/>
              <a:round/>
              <a:headEnd len="lg" w="lg" type="none"/>
              <a:tailEnd len="lg" w="lg" type="none"/>
            </a:ln>
          </p:spPr>
        </p:sp>
        <p:sp>
          <p:nvSpPr>
            <p:cNvPr id="264" name="Shape 264"/>
            <p:cNvSpPr/>
            <p:nvPr/>
          </p:nvSpPr>
          <p:spPr>
            <a:xfrm>
              <a:off x="3810975" y="768550"/>
              <a:ext cx="1916900" cy="2574975"/>
            </a:xfrm>
            <a:custGeom>
              <a:pathLst>
                <a:path extrusionOk="0" h="102999" w="76676">
                  <a:moveTo>
                    <a:pt x="26550" y="0"/>
                  </a:moveTo>
                  <a:lnTo>
                    <a:pt x="50583" y="7324"/>
                  </a:lnTo>
                  <a:lnTo>
                    <a:pt x="56534" y="25635"/>
                  </a:lnTo>
                  <a:lnTo>
                    <a:pt x="50126" y="35477"/>
                  </a:lnTo>
                  <a:lnTo>
                    <a:pt x="76676" y="82857"/>
                  </a:lnTo>
                  <a:lnTo>
                    <a:pt x="72328" y="99336"/>
                  </a:lnTo>
                  <a:lnTo>
                    <a:pt x="32959" y="102999"/>
                  </a:lnTo>
                  <a:lnTo>
                    <a:pt x="17624" y="97963"/>
                  </a:lnTo>
                  <a:lnTo>
                    <a:pt x="4806" y="90868"/>
                  </a:lnTo>
                  <a:lnTo>
                    <a:pt x="10299" y="62715"/>
                  </a:lnTo>
                  <a:lnTo>
                    <a:pt x="5264" y="52186"/>
                  </a:lnTo>
                  <a:lnTo>
                    <a:pt x="10986" y="36164"/>
                  </a:lnTo>
                  <a:lnTo>
                    <a:pt x="0" y="24491"/>
                  </a:lnTo>
                  <a:lnTo>
                    <a:pt x="15106" y="458"/>
                  </a:lnTo>
                  <a:close/>
                </a:path>
              </a:pathLst>
            </a:custGeom>
            <a:solidFill>
              <a:srgbClr val="C9DAF8">
                <a:alpha val="47750"/>
              </a:srgbClr>
            </a:solidFill>
            <a:ln cap="flat" cmpd="sng" w="38100">
              <a:solidFill>
                <a:srgbClr val="4A86E8"/>
              </a:solidFill>
              <a:prstDash val="solid"/>
              <a:round/>
              <a:headEnd len="lg" w="lg" type="none"/>
              <a:tailEnd len="lg" w="lg" type="none"/>
            </a:ln>
          </p:spPr>
        </p:sp>
        <p:sp>
          <p:nvSpPr>
            <p:cNvPr id="265" name="Shape 265"/>
            <p:cNvSpPr/>
            <p:nvPr/>
          </p:nvSpPr>
          <p:spPr>
            <a:xfrm>
              <a:off x="3645025" y="2736975"/>
              <a:ext cx="595100" cy="617975"/>
            </a:xfrm>
            <a:custGeom>
              <a:pathLst>
                <a:path extrusionOk="0" h="24719" w="23804">
                  <a:moveTo>
                    <a:pt x="0" y="21515"/>
                  </a:moveTo>
                  <a:lnTo>
                    <a:pt x="5035" y="11673"/>
                  </a:lnTo>
                  <a:lnTo>
                    <a:pt x="2518" y="7324"/>
                  </a:lnTo>
                  <a:lnTo>
                    <a:pt x="5493" y="0"/>
                  </a:lnTo>
                  <a:lnTo>
                    <a:pt x="14191" y="0"/>
                  </a:lnTo>
                  <a:lnTo>
                    <a:pt x="16022" y="7095"/>
                  </a:lnTo>
                  <a:lnTo>
                    <a:pt x="13733" y="12360"/>
                  </a:lnTo>
                  <a:lnTo>
                    <a:pt x="18082" y="13962"/>
                  </a:lnTo>
                  <a:lnTo>
                    <a:pt x="21515" y="12360"/>
                  </a:lnTo>
                  <a:lnTo>
                    <a:pt x="23804" y="18082"/>
                  </a:lnTo>
                  <a:lnTo>
                    <a:pt x="17624" y="24719"/>
                  </a:lnTo>
                  <a:close/>
                </a:path>
              </a:pathLst>
            </a:custGeom>
            <a:solidFill>
              <a:srgbClr val="93C47D">
                <a:alpha val="53950"/>
              </a:srgbClr>
            </a:solidFill>
            <a:ln cap="flat" cmpd="sng" w="38100">
              <a:solidFill>
                <a:srgbClr val="00FF00"/>
              </a:solidFill>
              <a:prstDash val="solid"/>
              <a:round/>
              <a:headEnd len="lg" w="lg" type="none"/>
              <a:tailEnd len="lg" w="lg" type="none"/>
            </a:ln>
          </p:spPr>
        </p:sp>
      </p:grpSp>
      <p:sp>
        <p:nvSpPr>
          <p:cNvPr id="266" name="Shape 266"/>
          <p:cNvSpPr txBox="1"/>
          <p:nvPr/>
        </p:nvSpPr>
        <p:spPr>
          <a:xfrm>
            <a:off x="6743624" y="747625"/>
            <a:ext cx="2227500" cy="8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2000"/>
              <a:t>Segmentation</a:t>
            </a:r>
          </a:p>
        </p:txBody>
      </p:sp>
      <p:sp>
        <p:nvSpPr>
          <p:cNvPr id="267" name="Shape 267"/>
          <p:cNvSpPr txBox="1"/>
          <p:nvPr/>
        </p:nvSpPr>
        <p:spPr>
          <a:xfrm>
            <a:off x="6751050" y="3350750"/>
            <a:ext cx="22275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>
                <a:solidFill>
                  <a:srgbClr val="FF0000"/>
                </a:solidFill>
              </a:rPr>
              <a:t>CAT</a:t>
            </a:r>
            <a:r>
              <a:rPr lang="en" sz="1800"/>
              <a:t>, </a:t>
            </a:r>
            <a:r>
              <a:rPr lang="en" sz="1800">
                <a:solidFill>
                  <a:srgbClr val="4A86E8"/>
                </a:solidFill>
              </a:rPr>
              <a:t>DOG</a:t>
            </a:r>
            <a:r>
              <a:rPr lang="en" sz="1800"/>
              <a:t>, </a:t>
            </a:r>
            <a:r>
              <a:rPr lang="en" sz="1800">
                <a:solidFill>
                  <a:srgbClr val="00FF00"/>
                </a:solidFill>
              </a:rPr>
              <a:t>DUCK</a:t>
            </a:r>
          </a:p>
        </p:txBody>
      </p:sp>
      <p:sp>
        <p:nvSpPr>
          <p:cNvPr id="268" name="Shape 268"/>
          <p:cNvSpPr/>
          <p:nvPr/>
        </p:nvSpPr>
        <p:spPr>
          <a:xfrm rot="-5400000">
            <a:off x="6555875" y="1814974"/>
            <a:ext cx="351899" cy="4435500"/>
          </a:xfrm>
          <a:prstGeom prst="leftBrace">
            <a:avLst>
              <a:gd fmla="val 64648" name="adj1"/>
              <a:gd fmla="val 50000" name="adj2"/>
            </a:avLst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9" name="Shape 269"/>
          <p:cNvSpPr txBox="1"/>
          <p:nvPr/>
        </p:nvSpPr>
        <p:spPr>
          <a:xfrm>
            <a:off x="6012125" y="4197350"/>
            <a:ext cx="14393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Multiple objects</a:t>
            </a:r>
          </a:p>
        </p:txBody>
      </p:sp>
      <p:sp>
        <p:nvSpPr>
          <p:cNvPr id="270" name="Shape 270"/>
          <p:cNvSpPr txBox="1"/>
          <p:nvPr/>
        </p:nvSpPr>
        <p:spPr>
          <a:xfrm>
            <a:off x="1691625" y="4208675"/>
            <a:ext cx="12245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Single object</a:t>
            </a:r>
          </a:p>
        </p:txBody>
      </p:sp>
      <p:sp>
        <p:nvSpPr>
          <p:cNvPr id="271" name="Shape 271"/>
          <p:cNvSpPr/>
          <p:nvPr/>
        </p:nvSpPr>
        <p:spPr>
          <a:xfrm rot="-5400000">
            <a:off x="2127974" y="1970525"/>
            <a:ext cx="351899" cy="4124399"/>
          </a:xfrm>
          <a:prstGeom prst="leftBrace">
            <a:avLst>
              <a:gd fmla="val 64648" name="adj1"/>
              <a:gd fmla="val 50000" name="adj2"/>
            </a:avLst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 txBox="1"/>
          <p:nvPr>
            <p:ph idx="12" type="sldNum"/>
          </p:nvPr>
        </p:nvSpPr>
        <p:spPr>
          <a:xfrm>
            <a:off x="6507723" y="4666350"/>
            <a:ext cx="8435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277" name="Shape 277"/>
          <p:cNvSpPr txBox="1"/>
          <p:nvPr/>
        </p:nvSpPr>
        <p:spPr>
          <a:xfrm>
            <a:off x="6503289" y="4667850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fld id="{00000000-1234-1234-1234-123412341234}" type="slidenum">
              <a:rPr lang="en" sz="2000">
                <a:solidFill>
                  <a:srgbClr val="FFFFFF"/>
                </a:solidFill>
              </a:rPr>
              <a:t>‹#›</a:t>
            </a:fld>
          </a:p>
        </p:txBody>
      </p:sp>
      <p:sp>
        <p:nvSpPr>
          <p:cNvPr id="278" name="Shape 278"/>
          <p:cNvSpPr txBox="1"/>
          <p:nvPr/>
        </p:nvSpPr>
        <p:spPr>
          <a:xfrm>
            <a:off x="120875" y="69950"/>
            <a:ext cx="7701900" cy="630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Computer Vision Tasks</a:t>
            </a:r>
          </a:p>
        </p:txBody>
      </p:sp>
      <p:sp>
        <p:nvSpPr>
          <p:cNvPr id="279" name="Shape 279"/>
          <p:cNvSpPr txBox="1"/>
          <p:nvPr/>
        </p:nvSpPr>
        <p:spPr>
          <a:xfrm>
            <a:off x="2338097" y="747625"/>
            <a:ext cx="2007299" cy="8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2000"/>
              <a:t>Classification + Localization</a:t>
            </a:r>
          </a:p>
        </p:txBody>
      </p:sp>
      <p:grpSp>
        <p:nvGrpSpPr>
          <p:cNvPr id="280" name="Shape 280"/>
          <p:cNvGrpSpPr/>
          <p:nvPr/>
        </p:nvGrpSpPr>
        <p:grpSpPr>
          <a:xfrm>
            <a:off x="2338088" y="1607053"/>
            <a:ext cx="2007150" cy="1683500"/>
            <a:chOff x="448550" y="2723399"/>
            <a:chExt cx="2141874" cy="1796500"/>
          </a:xfrm>
        </p:grpSpPr>
        <p:pic>
          <p:nvPicPr>
            <p:cNvPr id="281" name="Shape 28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48550" y="2723399"/>
              <a:ext cx="2141874" cy="17770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2" name="Shape 282"/>
            <p:cNvSpPr/>
            <p:nvPr/>
          </p:nvSpPr>
          <p:spPr>
            <a:xfrm>
              <a:off x="1035725" y="2742700"/>
              <a:ext cx="1087500" cy="1777200"/>
            </a:xfrm>
            <a:prstGeom prst="rect">
              <a:avLst/>
            </a:prstGeom>
            <a:noFill/>
            <a:ln cap="flat" cmpd="sng" w="76200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3" name="Shape 283"/>
          <p:cNvGrpSpPr/>
          <p:nvPr/>
        </p:nvGrpSpPr>
        <p:grpSpPr>
          <a:xfrm>
            <a:off x="4430738" y="1613518"/>
            <a:ext cx="2227377" cy="1670566"/>
            <a:chOff x="4522198" y="2551275"/>
            <a:chExt cx="1907327" cy="1430524"/>
          </a:xfrm>
        </p:grpSpPr>
        <p:pic>
          <p:nvPicPr>
            <p:cNvPr id="284" name="Shape 28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522198" y="2551275"/>
              <a:ext cx="1907327" cy="14305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5" name="Shape 285"/>
            <p:cNvSpPr/>
            <p:nvPr/>
          </p:nvSpPr>
          <p:spPr>
            <a:xfrm>
              <a:off x="4670201" y="2954400"/>
              <a:ext cx="580499" cy="657900"/>
            </a:xfrm>
            <a:prstGeom prst="rect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6" name="Shape 286"/>
            <p:cNvSpPr/>
            <p:nvPr/>
          </p:nvSpPr>
          <p:spPr>
            <a:xfrm>
              <a:off x="4994250" y="2937597"/>
              <a:ext cx="485399" cy="514499"/>
            </a:xfrm>
            <a:prstGeom prst="rect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7" name="Shape 287"/>
            <p:cNvSpPr/>
            <p:nvPr/>
          </p:nvSpPr>
          <p:spPr>
            <a:xfrm>
              <a:off x="5360499" y="2637574"/>
              <a:ext cx="965999" cy="1238099"/>
            </a:xfrm>
            <a:prstGeom prst="rect">
              <a:avLst/>
            </a:prstGeom>
            <a:noFill/>
            <a:ln cap="flat" cmpd="sng" w="38100">
              <a:solidFill>
                <a:srgbClr val="4A86E8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8" name="Shape 288"/>
            <p:cNvSpPr/>
            <p:nvPr/>
          </p:nvSpPr>
          <p:spPr>
            <a:xfrm>
              <a:off x="5274650" y="3515075"/>
              <a:ext cx="302400" cy="360600"/>
            </a:xfrm>
            <a:prstGeom prst="rect">
              <a:avLst/>
            </a:prstGeom>
            <a:noFill/>
            <a:ln cap="flat" cmpd="sng" w="38100">
              <a:solidFill>
                <a:srgbClr val="00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289" name="Shape 289"/>
          <p:cNvSpPr txBox="1"/>
          <p:nvPr/>
        </p:nvSpPr>
        <p:spPr>
          <a:xfrm>
            <a:off x="4430748" y="747625"/>
            <a:ext cx="2227500" cy="8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2000"/>
              <a:t>Object Detection</a:t>
            </a:r>
          </a:p>
        </p:txBody>
      </p:sp>
      <p:grpSp>
        <p:nvGrpSpPr>
          <p:cNvPr id="290" name="Shape 290"/>
          <p:cNvGrpSpPr/>
          <p:nvPr/>
        </p:nvGrpSpPr>
        <p:grpSpPr>
          <a:xfrm>
            <a:off x="6743621" y="1607898"/>
            <a:ext cx="2242359" cy="1681796"/>
            <a:chOff x="1976038" y="594324"/>
            <a:chExt cx="4083699" cy="3062824"/>
          </a:xfrm>
        </p:grpSpPr>
        <p:pic>
          <p:nvPicPr>
            <p:cNvPr id="291" name="Shape 291"/>
            <p:cNvPicPr preferRelativeResize="0"/>
            <p:nvPr/>
          </p:nvPicPr>
          <p:blipFill>
            <a:blip r:embed="rId4">
              <a:alphaModFix amt="25000"/>
            </a:blip>
            <a:stretch>
              <a:fillRect/>
            </a:stretch>
          </p:blipFill>
          <p:spPr>
            <a:xfrm>
              <a:off x="1976038" y="594324"/>
              <a:ext cx="4083699" cy="30628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2" name="Shape 292"/>
            <p:cNvSpPr/>
            <p:nvPr/>
          </p:nvSpPr>
          <p:spPr>
            <a:xfrm>
              <a:off x="2300325" y="1455200"/>
              <a:ext cx="1241700" cy="1321825"/>
            </a:xfrm>
            <a:custGeom>
              <a:pathLst>
                <a:path extrusionOk="0" h="52873" w="49668">
                  <a:moveTo>
                    <a:pt x="19226" y="9613"/>
                  </a:moveTo>
                  <a:lnTo>
                    <a:pt x="13504" y="4120"/>
                  </a:lnTo>
                  <a:lnTo>
                    <a:pt x="9613" y="5951"/>
                  </a:lnTo>
                  <a:lnTo>
                    <a:pt x="10528" y="19913"/>
                  </a:lnTo>
                  <a:lnTo>
                    <a:pt x="13046" y="27467"/>
                  </a:lnTo>
                  <a:lnTo>
                    <a:pt x="8011" y="22431"/>
                  </a:lnTo>
                  <a:lnTo>
                    <a:pt x="1144" y="29069"/>
                  </a:lnTo>
                  <a:lnTo>
                    <a:pt x="0" y="37995"/>
                  </a:lnTo>
                  <a:lnTo>
                    <a:pt x="11673" y="42573"/>
                  </a:lnTo>
                  <a:lnTo>
                    <a:pt x="16708" y="52873"/>
                  </a:lnTo>
                  <a:lnTo>
                    <a:pt x="49668" y="52415"/>
                  </a:lnTo>
                  <a:lnTo>
                    <a:pt x="49439" y="46693"/>
                  </a:lnTo>
                  <a:lnTo>
                    <a:pt x="43030" y="41200"/>
                  </a:lnTo>
                  <a:lnTo>
                    <a:pt x="44861" y="36393"/>
                  </a:lnTo>
                  <a:lnTo>
                    <a:pt x="40055" y="29526"/>
                  </a:lnTo>
                  <a:lnTo>
                    <a:pt x="34333" y="0"/>
                  </a:lnTo>
                  <a:lnTo>
                    <a:pt x="28610" y="229"/>
                  </a:lnTo>
                  <a:lnTo>
                    <a:pt x="26779" y="7782"/>
                  </a:lnTo>
                  <a:close/>
                </a:path>
              </a:pathLst>
            </a:custGeom>
            <a:solidFill>
              <a:srgbClr val="F4CCCC">
                <a:alpha val="53950"/>
              </a:srgbClr>
            </a:solidFill>
            <a:ln>
              <a:noFill/>
            </a:ln>
          </p:spPr>
        </p:sp>
        <p:sp>
          <p:nvSpPr>
            <p:cNvPr id="293" name="Shape 293"/>
            <p:cNvSpPr/>
            <p:nvPr/>
          </p:nvSpPr>
          <p:spPr>
            <a:xfrm>
              <a:off x="3152925" y="1392250"/>
              <a:ext cx="778200" cy="1064325"/>
            </a:xfrm>
            <a:custGeom>
              <a:pathLst>
                <a:path extrusionOk="0" h="42573" w="31128">
                  <a:moveTo>
                    <a:pt x="8926" y="7096"/>
                  </a:moveTo>
                  <a:lnTo>
                    <a:pt x="15335" y="6180"/>
                  </a:lnTo>
                  <a:lnTo>
                    <a:pt x="20142" y="0"/>
                  </a:lnTo>
                  <a:lnTo>
                    <a:pt x="22659" y="458"/>
                  </a:lnTo>
                  <a:lnTo>
                    <a:pt x="24490" y="10758"/>
                  </a:lnTo>
                  <a:lnTo>
                    <a:pt x="24490" y="22660"/>
                  </a:lnTo>
                  <a:lnTo>
                    <a:pt x="28382" y="32273"/>
                  </a:lnTo>
                  <a:lnTo>
                    <a:pt x="31128" y="39369"/>
                  </a:lnTo>
                  <a:lnTo>
                    <a:pt x="21744" y="41200"/>
                  </a:lnTo>
                  <a:lnTo>
                    <a:pt x="9613" y="42573"/>
                  </a:lnTo>
                  <a:lnTo>
                    <a:pt x="10757" y="39140"/>
                  </a:lnTo>
                  <a:lnTo>
                    <a:pt x="6180" y="32731"/>
                  </a:lnTo>
                  <a:lnTo>
                    <a:pt x="0" y="4578"/>
                  </a:lnTo>
                  <a:close/>
                </a:path>
              </a:pathLst>
            </a:custGeom>
            <a:solidFill>
              <a:srgbClr val="F4CCCC">
                <a:alpha val="53950"/>
              </a:srgbClr>
            </a:solidFill>
            <a:ln>
              <a:noFill/>
            </a:ln>
          </p:spPr>
        </p:sp>
        <p:sp>
          <p:nvSpPr>
            <p:cNvPr id="294" name="Shape 294"/>
            <p:cNvSpPr/>
            <p:nvPr/>
          </p:nvSpPr>
          <p:spPr>
            <a:xfrm>
              <a:off x="3810975" y="768550"/>
              <a:ext cx="1916900" cy="2574975"/>
            </a:xfrm>
            <a:custGeom>
              <a:pathLst>
                <a:path extrusionOk="0" h="102999" w="76676">
                  <a:moveTo>
                    <a:pt x="26550" y="0"/>
                  </a:moveTo>
                  <a:lnTo>
                    <a:pt x="50583" y="7324"/>
                  </a:lnTo>
                  <a:lnTo>
                    <a:pt x="56534" y="25635"/>
                  </a:lnTo>
                  <a:lnTo>
                    <a:pt x="50126" y="35477"/>
                  </a:lnTo>
                  <a:lnTo>
                    <a:pt x="76676" y="82857"/>
                  </a:lnTo>
                  <a:lnTo>
                    <a:pt x="72328" y="99336"/>
                  </a:lnTo>
                  <a:lnTo>
                    <a:pt x="32959" y="102999"/>
                  </a:lnTo>
                  <a:lnTo>
                    <a:pt x="17624" y="97963"/>
                  </a:lnTo>
                  <a:lnTo>
                    <a:pt x="4806" y="90868"/>
                  </a:lnTo>
                  <a:lnTo>
                    <a:pt x="10299" y="62715"/>
                  </a:lnTo>
                  <a:lnTo>
                    <a:pt x="5264" y="52186"/>
                  </a:lnTo>
                  <a:lnTo>
                    <a:pt x="10986" y="36164"/>
                  </a:lnTo>
                  <a:lnTo>
                    <a:pt x="0" y="24491"/>
                  </a:lnTo>
                  <a:lnTo>
                    <a:pt x="15106" y="458"/>
                  </a:lnTo>
                  <a:close/>
                </a:path>
              </a:pathLst>
            </a:custGeom>
            <a:solidFill>
              <a:srgbClr val="C9DAF8">
                <a:alpha val="47750"/>
              </a:srgbClr>
            </a:solidFill>
            <a:ln>
              <a:noFill/>
            </a:ln>
          </p:spPr>
        </p:sp>
        <p:sp>
          <p:nvSpPr>
            <p:cNvPr id="295" name="Shape 295"/>
            <p:cNvSpPr/>
            <p:nvPr/>
          </p:nvSpPr>
          <p:spPr>
            <a:xfrm>
              <a:off x="3645025" y="2736975"/>
              <a:ext cx="595100" cy="617975"/>
            </a:xfrm>
            <a:custGeom>
              <a:pathLst>
                <a:path extrusionOk="0" h="24719" w="23804">
                  <a:moveTo>
                    <a:pt x="0" y="21515"/>
                  </a:moveTo>
                  <a:lnTo>
                    <a:pt x="5035" y="11673"/>
                  </a:lnTo>
                  <a:lnTo>
                    <a:pt x="2518" y="7324"/>
                  </a:lnTo>
                  <a:lnTo>
                    <a:pt x="5493" y="0"/>
                  </a:lnTo>
                  <a:lnTo>
                    <a:pt x="14191" y="0"/>
                  </a:lnTo>
                  <a:lnTo>
                    <a:pt x="16022" y="7095"/>
                  </a:lnTo>
                  <a:lnTo>
                    <a:pt x="13733" y="12360"/>
                  </a:lnTo>
                  <a:lnTo>
                    <a:pt x="18082" y="13962"/>
                  </a:lnTo>
                  <a:lnTo>
                    <a:pt x="21515" y="12360"/>
                  </a:lnTo>
                  <a:lnTo>
                    <a:pt x="23804" y="18082"/>
                  </a:lnTo>
                  <a:lnTo>
                    <a:pt x="17624" y="24719"/>
                  </a:lnTo>
                  <a:close/>
                </a:path>
              </a:pathLst>
            </a:custGeom>
            <a:solidFill>
              <a:srgbClr val="93C47D">
                <a:alpha val="53950"/>
              </a:srgbClr>
            </a:solidFill>
            <a:ln>
              <a:noFill/>
            </a:ln>
          </p:spPr>
        </p:sp>
      </p:grpSp>
      <p:sp>
        <p:nvSpPr>
          <p:cNvPr id="296" name="Shape 296"/>
          <p:cNvSpPr txBox="1"/>
          <p:nvPr/>
        </p:nvSpPr>
        <p:spPr>
          <a:xfrm>
            <a:off x="6743624" y="747625"/>
            <a:ext cx="2227500" cy="8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2000">
                <a:solidFill>
                  <a:srgbClr val="D9D9D9"/>
                </a:solidFill>
              </a:rPr>
              <a:t>Segmentation</a:t>
            </a:r>
          </a:p>
        </p:txBody>
      </p:sp>
      <p:sp>
        <p:nvSpPr>
          <p:cNvPr id="297" name="Shape 297"/>
          <p:cNvSpPr txBox="1"/>
          <p:nvPr/>
        </p:nvSpPr>
        <p:spPr>
          <a:xfrm>
            <a:off x="3579409" y="3933879"/>
            <a:ext cx="1904999" cy="4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/>
              <a:t>Lecture 8</a:t>
            </a:r>
          </a:p>
        </p:txBody>
      </p:sp>
      <p:sp>
        <p:nvSpPr>
          <p:cNvPr id="298" name="Shape 298"/>
          <p:cNvSpPr/>
          <p:nvPr/>
        </p:nvSpPr>
        <p:spPr>
          <a:xfrm rot="-5400000">
            <a:off x="4330599" y="1672324"/>
            <a:ext cx="402600" cy="4252200"/>
          </a:xfrm>
          <a:prstGeom prst="leftBrace">
            <a:avLst>
              <a:gd fmla="val 64648" name="adj1"/>
              <a:gd fmla="val 50000" name="adj2"/>
            </a:avLst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99" name="Shape 299"/>
          <p:cNvPicPr preferRelativeResize="0"/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>
            <a:off x="245450" y="1600212"/>
            <a:ext cx="2007149" cy="1665336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Shape 300"/>
          <p:cNvSpPr txBox="1"/>
          <p:nvPr/>
        </p:nvSpPr>
        <p:spPr>
          <a:xfrm>
            <a:off x="245448" y="760925"/>
            <a:ext cx="2007299" cy="8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2000">
                <a:solidFill>
                  <a:srgbClr val="D9D9D9"/>
                </a:solidFill>
              </a:rPr>
              <a:t>Classification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/>
              <a:t>Administrative</a:t>
            </a:r>
          </a:p>
        </p:txBody>
      </p:sp>
      <p:sp>
        <p:nvSpPr>
          <p:cNvPr id="45" name="Shape 45"/>
          <p:cNvSpPr txBox="1"/>
          <p:nvPr>
            <p:ph idx="1" type="body"/>
          </p:nvPr>
        </p:nvSpPr>
        <p:spPr>
          <a:xfrm>
            <a:off x="457200" y="1200150"/>
            <a:ext cx="8229600" cy="3371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55600" lvl="0" marL="457200" rtl="0">
              <a:spcBef>
                <a:spcPts val="0"/>
              </a:spcBef>
              <a:buSzPct val="100000"/>
            </a:pPr>
            <a:r>
              <a:rPr lang="en" sz="2000"/>
              <a:t>Assignment 3 due tonight!</a:t>
            </a:r>
          </a:p>
          <a:p>
            <a:pPr indent="-355600" lvl="0" marL="457200" rtl="0">
              <a:spcBef>
                <a:spcPts val="0"/>
              </a:spcBef>
              <a:buSzPct val="100000"/>
            </a:pPr>
            <a:r>
              <a:rPr lang="en" sz="2000"/>
              <a:t>We are reading your milestones</a:t>
            </a:r>
          </a:p>
        </p:txBody>
      </p:sp>
      <p:sp>
        <p:nvSpPr>
          <p:cNvPr id="46" name="Shape 46"/>
          <p:cNvSpPr txBox="1"/>
          <p:nvPr>
            <p:ph idx="12" type="sldNum"/>
          </p:nvPr>
        </p:nvSpPr>
        <p:spPr>
          <a:xfrm>
            <a:off x="6507723" y="4666350"/>
            <a:ext cx="8435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Shape 305"/>
          <p:cNvSpPr txBox="1"/>
          <p:nvPr>
            <p:ph idx="12" type="sldNum"/>
          </p:nvPr>
        </p:nvSpPr>
        <p:spPr>
          <a:xfrm>
            <a:off x="6507723" y="4666350"/>
            <a:ext cx="8435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306" name="Shape 306"/>
          <p:cNvSpPr txBox="1"/>
          <p:nvPr/>
        </p:nvSpPr>
        <p:spPr>
          <a:xfrm>
            <a:off x="6503289" y="4667850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fld id="{00000000-1234-1234-1234-123412341234}" type="slidenum">
              <a:rPr lang="en" sz="2000">
                <a:solidFill>
                  <a:srgbClr val="FFFFFF"/>
                </a:solidFill>
              </a:rPr>
              <a:t>‹#›</a:t>
            </a:fld>
          </a:p>
        </p:txBody>
      </p:sp>
      <p:pic>
        <p:nvPicPr>
          <p:cNvPr id="307" name="Shape 307"/>
          <p:cNvPicPr preferRelativeResize="0"/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>
            <a:off x="245450" y="1600212"/>
            <a:ext cx="2007149" cy="1665336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Shape 308"/>
          <p:cNvSpPr txBox="1"/>
          <p:nvPr/>
        </p:nvSpPr>
        <p:spPr>
          <a:xfrm>
            <a:off x="245448" y="760925"/>
            <a:ext cx="2007299" cy="8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2000">
                <a:solidFill>
                  <a:srgbClr val="D9D9D9"/>
                </a:solidFill>
              </a:rPr>
              <a:t>Classification</a:t>
            </a:r>
          </a:p>
        </p:txBody>
      </p:sp>
      <p:sp>
        <p:nvSpPr>
          <p:cNvPr id="309" name="Shape 309"/>
          <p:cNvSpPr txBox="1"/>
          <p:nvPr/>
        </p:nvSpPr>
        <p:spPr>
          <a:xfrm>
            <a:off x="120875" y="69950"/>
            <a:ext cx="7701900" cy="630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Computer Vision Tasks</a:t>
            </a:r>
          </a:p>
        </p:txBody>
      </p:sp>
      <p:grpSp>
        <p:nvGrpSpPr>
          <p:cNvPr id="310" name="Shape 310"/>
          <p:cNvGrpSpPr/>
          <p:nvPr/>
        </p:nvGrpSpPr>
        <p:grpSpPr>
          <a:xfrm>
            <a:off x="4430738" y="1613518"/>
            <a:ext cx="2227377" cy="1670566"/>
            <a:chOff x="4522198" y="2551275"/>
            <a:chExt cx="1907327" cy="1430524"/>
          </a:xfrm>
        </p:grpSpPr>
        <p:pic>
          <p:nvPicPr>
            <p:cNvPr id="311" name="Shape 311"/>
            <p:cNvPicPr preferRelativeResize="0"/>
            <p:nvPr/>
          </p:nvPicPr>
          <p:blipFill>
            <a:blip r:embed="rId4">
              <a:alphaModFix amt="25000"/>
            </a:blip>
            <a:stretch>
              <a:fillRect/>
            </a:stretch>
          </p:blipFill>
          <p:spPr>
            <a:xfrm>
              <a:off x="4522198" y="2551275"/>
              <a:ext cx="1907327" cy="14305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2" name="Shape 312"/>
            <p:cNvSpPr/>
            <p:nvPr/>
          </p:nvSpPr>
          <p:spPr>
            <a:xfrm>
              <a:off x="4670201" y="2954400"/>
              <a:ext cx="580499" cy="657900"/>
            </a:xfrm>
            <a:prstGeom prst="rect">
              <a:avLst/>
            </a:prstGeom>
            <a:noFill/>
            <a:ln cap="flat" cmpd="sng" w="38100">
              <a:solidFill>
                <a:srgbClr val="F4CCCC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3" name="Shape 313"/>
            <p:cNvSpPr/>
            <p:nvPr/>
          </p:nvSpPr>
          <p:spPr>
            <a:xfrm>
              <a:off x="4994250" y="2937597"/>
              <a:ext cx="485399" cy="514499"/>
            </a:xfrm>
            <a:prstGeom prst="rect">
              <a:avLst/>
            </a:prstGeom>
            <a:noFill/>
            <a:ln cap="flat" cmpd="sng" w="38100">
              <a:solidFill>
                <a:srgbClr val="F4CCCC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4" name="Shape 314"/>
            <p:cNvSpPr/>
            <p:nvPr/>
          </p:nvSpPr>
          <p:spPr>
            <a:xfrm>
              <a:off x="5360499" y="2637574"/>
              <a:ext cx="965999" cy="1238099"/>
            </a:xfrm>
            <a:prstGeom prst="rect">
              <a:avLst/>
            </a:prstGeom>
            <a:noFill/>
            <a:ln cap="flat" cmpd="sng" w="38100">
              <a:solidFill>
                <a:srgbClr val="C9DAF8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5" name="Shape 315"/>
            <p:cNvSpPr/>
            <p:nvPr/>
          </p:nvSpPr>
          <p:spPr>
            <a:xfrm>
              <a:off x="5274650" y="3515075"/>
              <a:ext cx="302400" cy="360600"/>
            </a:xfrm>
            <a:prstGeom prst="rect">
              <a:avLst/>
            </a:prstGeom>
            <a:noFill/>
            <a:ln cap="flat" cmpd="sng" w="38100">
              <a:solidFill>
                <a:srgbClr val="00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316" name="Shape 316"/>
          <p:cNvSpPr txBox="1"/>
          <p:nvPr/>
        </p:nvSpPr>
        <p:spPr>
          <a:xfrm>
            <a:off x="4430748" y="747625"/>
            <a:ext cx="2227500" cy="8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2000">
                <a:solidFill>
                  <a:srgbClr val="D9D9D9"/>
                </a:solidFill>
              </a:rPr>
              <a:t>Object Detection</a:t>
            </a:r>
          </a:p>
        </p:txBody>
      </p:sp>
      <p:sp>
        <p:nvSpPr>
          <p:cNvPr id="317" name="Shape 317"/>
          <p:cNvSpPr txBox="1"/>
          <p:nvPr/>
        </p:nvSpPr>
        <p:spPr>
          <a:xfrm>
            <a:off x="2338097" y="747625"/>
            <a:ext cx="2007299" cy="8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2000">
                <a:solidFill>
                  <a:srgbClr val="D9D9D9"/>
                </a:solidFill>
              </a:rPr>
              <a:t>Classification + Localization</a:t>
            </a:r>
          </a:p>
        </p:txBody>
      </p:sp>
      <p:grpSp>
        <p:nvGrpSpPr>
          <p:cNvPr id="318" name="Shape 318"/>
          <p:cNvGrpSpPr/>
          <p:nvPr/>
        </p:nvGrpSpPr>
        <p:grpSpPr>
          <a:xfrm>
            <a:off x="2338088" y="1607053"/>
            <a:ext cx="2007150" cy="1683500"/>
            <a:chOff x="448550" y="2723399"/>
            <a:chExt cx="2141874" cy="1796500"/>
          </a:xfrm>
        </p:grpSpPr>
        <p:pic>
          <p:nvPicPr>
            <p:cNvPr id="319" name="Shape 319"/>
            <p:cNvPicPr preferRelativeResize="0"/>
            <p:nvPr/>
          </p:nvPicPr>
          <p:blipFill>
            <a:blip r:embed="rId3">
              <a:alphaModFix amt="25000"/>
            </a:blip>
            <a:stretch>
              <a:fillRect/>
            </a:stretch>
          </p:blipFill>
          <p:spPr>
            <a:xfrm>
              <a:off x="448550" y="2723399"/>
              <a:ext cx="2141874" cy="17770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0" name="Shape 320"/>
            <p:cNvSpPr/>
            <p:nvPr/>
          </p:nvSpPr>
          <p:spPr>
            <a:xfrm>
              <a:off x="1035725" y="2742700"/>
              <a:ext cx="1087500" cy="1777200"/>
            </a:xfrm>
            <a:prstGeom prst="rect">
              <a:avLst/>
            </a:prstGeom>
            <a:noFill/>
            <a:ln cap="flat" cmpd="sng" w="76200">
              <a:solidFill>
                <a:srgbClr val="F4CCCC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1" name="Shape 321"/>
          <p:cNvGrpSpPr/>
          <p:nvPr/>
        </p:nvGrpSpPr>
        <p:grpSpPr>
          <a:xfrm>
            <a:off x="6743621" y="1607898"/>
            <a:ext cx="2242359" cy="1681796"/>
            <a:chOff x="1976038" y="594324"/>
            <a:chExt cx="4083699" cy="3062824"/>
          </a:xfrm>
        </p:grpSpPr>
        <p:pic>
          <p:nvPicPr>
            <p:cNvPr id="322" name="Shape 32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976038" y="594324"/>
              <a:ext cx="4083699" cy="30628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3" name="Shape 323"/>
            <p:cNvSpPr/>
            <p:nvPr/>
          </p:nvSpPr>
          <p:spPr>
            <a:xfrm>
              <a:off x="2300325" y="1455200"/>
              <a:ext cx="1241700" cy="1321825"/>
            </a:xfrm>
            <a:custGeom>
              <a:pathLst>
                <a:path extrusionOk="0" h="52873" w="49668">
                  <a:moveTo>
                    <a:pt x="19226" y="9613"/>
                  </a:moveTo>
                  <a:lnTo>
                    <a:pt x="13504" y="4120"/>
                  </a:lnTo>
                  <a:lnTo>
                    <a:pt x="9613" y="5951"/>
                  </a:lnTo>
                  <a:lnTo>
                    <a:pt x="10528" y="19913"/>
                  </a:lnTo>
                  <a:lnTo>
                    <a:pt x="13046" y="27467"/>
                  </a:lnTo>
                  <a:lnTo>
                    <a:pt x="8011" y="22431"/>
                  </a:lnTo>
                  <a:lnTo>
                    <a:pt x="1144" y="29069"/>
                  </a:lnTo>
                  <a:lnTo>
                    <a:pt x="0" y="37995"/>
                  </a:lnTo>
                  <a:lnTo>
                    <a:pt x="11673" y="42573"/>
                  </a:lnTo>
                  <a:lnTo>
                    <a:pt x="16708" y="52873"/>
                  </a:lnTo>
                  <a:lnTo>
                    <a:pt x="49668" y="52415"/>
                  </a:lnTo>
                  <a:lnTo>
                    <a:pt x="49439" y="46693"/>
                  </a:lnTo>
                  <a:lnTo>
                    <a:pt x="43030" y="41200"/>
                  </a:lnTo>
                  <a:lnTo>
                    <a:pt x="44861" y="36393"/>
                  </a:lnTo>
                  <a:lnTo>
                    <a:pt x="40055" y="29526"/>
                  </a:lnTo>
                  <a:lnTo>
                    <a:pt x="34333" y="0"/>
                  </a:lnTo>
                  <a:lnTo>
                    <a:pt x="28610" y="229"/>
                  </a:lnTo>
                  <a:lnTo>
                    <a:pt x="26779" y="7782"/>
                  </a:lnTo>
                  <a:close/>
                </a:path>
              </a:pathLst>
            </a:custGeom>
            <a:solidFill>
              <a:srgbClr val="F4CCCC">
                <a:alpha val="53950"/>
              </a:srgbClr>
            </a:solidFill>
            <a:ln cap="flat" cmpd="sng" w="28575">
              <a:solidFill>
                <a:srgbClr val="FF0000"/>
              </a:solidFill>
              <a:prstDash val="solid"/>
              <a:round/>
              <a:headEnd len="lg" w="lg" type="none"/>
              <a:tailEnd len="lg" w="lg" type="none"/>
            </a:ln>
          </p:spPr>
        </p:sp>
        <p:sp>
          <p:nvSpPr>
            <p:cNvPr id="324" name="Shape 324"/>
            <p:cNvSpPr/>
            <p:nvPr/>
          </p:nvSpPr>
          <p:spPr>
            <a:xfrm>
              <a:off x="3152925" y="1392250"/>
              <a:ext cx="778200" cy="1064325"/>
            </a:xfrm>
            <a:custGeom>
              <a:pathLst>
                <a:path extrusionOk="0" h="42573" w="31128">
                  <a:moveTo>
                    <a:pt x="8926" y="7096"/>
                  </a:moveTo>
                  <a:lnTo>
                    <a:pt x="15335" y="6180"/>
                  </a:lnTo>
                  <a:lnTo>
                    <a:pt x="20142" y="0"/>
                  </a:lnTo>
                  <a:lnTo>
                    <a:pt x="22659" y="458"/>
                  </a:lnTo>
                  <a:lnTo>
                    <a:pt x="24490" y="10758"/>
                  </a:lnTo>
                  <a:lnTo>
                    <a:pt x="24490" y="22660"/>
                  </a:lnTo>
                  <a:lnTo>
                    <a:pt x="28382" y="32273"/>
                  </a:lnTo>
                  <a:lnTo>
                    <a:pt x="31128" y="39369"/>
                  </a:lnTo>
                  <a:lnTo>
                    <a:pt x="21744" y="41200"/>
                  </a:lnTo>
                  <a:lnTo>
                    <a:pt x="9613" y="42573"/>
                  </a:lnTo>
                  <a:lnTo>
                    <a:pt x="10757" y="39140"/>
                  </a:lnTo>
                  <a:lnTo>
                    <a:pt x="6180" y="32731"/>
                  </a:lnTo>
                  <a:lnTo>
                    <a:pt x="0" y="4578"/>
                  </a:lnTo>
                  <a:close/>
                </a:path>
              </a:pathLst>
            </a:custGeom>
            <a:solidFill>
              <a:srgbClr val="F4CCCC">
                <a:alpha val="53950"/>
              </a:srgbClr>
            </a:solidFill>
            <a:ln cap="flat" cmpd="sng" w="38100">
              <a:solidFill>
                <a:srgbClr val="FF0000"/>
              </a:solidFill>
              <a:prstDash val="solid"/>
              <a:round/>
              <a:headEnd len="lg" w="lg" type="none"/>
              <a:tailEnd len="lg" w="lg" type="none"/>
            </a:ln>
          </p:spPr>
        </p:sp>
        <p:sp>
          <p:nvSpPr>
            <p:cNvPr id="325" name="Shape 325"/>
            <p:cNvSpPr/>
            <p:nvPr/>
          </p:nvSpPr>
          <p:spPr>
            <a:xfrm>
              <a:off x="3810975" y="768550"/>
              <a:ext cx="1916900" cy="2574975"/>
            </a:xfrm>
            <a:custGeom>
              <a:pathLst>
                <a:path extrusionOk="0" h="102999" w="76676">
                  <a:moveTo>
                    <a:pt x="26550" y="0"/>
                  </a:moveTo>
                  <a:lnTo>
                    <a:pt x="50583" y="7324"/>
                  </a:lnTo>
                  <a:lnTo>
                    <a:pt x="56534" y="25635"/>
                  </a:lnTo>
                  <a:lnTo>
                    <a:pt x="50126" y="35477"/>
                  </a:lnTo>
                  <a:lnTo>
                    <a:pt x="76676" y="82857"/>
                  </a:lnTo>
                  <a:lnTo>
                    <a:pt x="72328" y="99336"/>
                  </a:lnTo>
                  <a:lnTo>
                    <a:pt x="32959" y="102999"/>
                  </a:lnTo>
                  <a:lnTo>
                    <a:pt x="17624" y="97963"/>
                  </a:lnTo>
                  <a:lnTo>
                    <a:pt x="4806" y="90868"/>
                  </a:lnTo>
                  <a:lnTo>
                    <a:pt x="10299" y="62715"/>
                  </a:lnTo>
                  <a:lnTo>
                    <a:pt x="5264" y="52186"/>
                  </a:lnTo>
                  <a:lnTo>
                    <a:pt x="10986" y="36164"/>
                  </a:lnTo>
                  <a:lnTo>
                    <a:pt x="0" y="24491"/>
                  </a:lnTo>
                  <a:lnTo>
                    <a:pt x="15106" y="458"/>
                  </a:lnTo>
                  <a:close/>
                </a:path>
              </a:pathLst>
            </a:custGeom>
            <a:solidFill>
              <a:srgbClr val="C9DAF8">
                <a:alpha val="47750"/>
              </a:srgbClr>
            </a:solidFill>
            <a:ln cap="flat" cmpd="sng" w="38100">
              <a:solidFill>
                <a:srgbClr val="4A86E8"/>
              </a:solidFill>
              <a:prstDash val="solid"/>
              <a:round/>
              <a:headEnd len="lg" w="lg" type="none"/>
              <a:tailEnd len="lg" w="lg" type="none"/>
            </a:ln>
          </p:spPr>
        </p:sp>
        <p:sp>
          <p:nvSpPr>
            <p:cNvPr id="326" name="Shape 326"/>
            <p:cNvSpPr/>
            <p:nvPr/>
          </p:nvSpPr>
          <p:spPr>
            <a:xfrm>
              <a:off x="3645025" y="2736975"/>
              <a:ext cx="595100" cy="617975"/>
            </a:xfrm>
            <a:custGeom>
              <a:pathLst>
                <a:path extrusionOk="0" h="24719" w="23804">
                  <a:moveTo>
                    <a:pt x="0" y="21515"/>
                  </a:moveTo>
                  <a:lnTo>
                    <a:pt x="5035" y="11673"/>
                  </a:lnTo>
                  <a:lnTo>
                    <a:pt x="2518" y="7324"/>
                  </a:lnTo>
                  <a:lnTo>
                    <a:pt x="5493" y="0"/>
                  </a:lnTo>
                  <a:lnTo>
                    <a:pt x="14191" y="0"/>
                  </a:lnTo>
                  <a:lnTo>
                    <a:pt x="16022" y="7095"/>
                  </a:lnTo>
                  <a:lnTo>
                    <a:pt x="13733" y="12360"/>
                  </a:lnTo>
                  <a:lnTo>
                    <a:pt x="18082" y="13962"/>
                  </a:lnTo>
                  <a:lnTo>
                    <a:pt x="21515" y="12360"/>
                  </a:lnTo>
                  <a:lnTo>
                    <a:pt x="23804" y="18082"/>
                  </a:lnTo>
                  <a:lnTo>
                    <a:pt x="17624" y="24719"/>
                  </a:lnTo>
                  <a:close/>
                </a:path>
              </a:pathLst>
            </a:custGeom>
            <a:solidFill>
              <a:srgbClr val="93C47D">
                <a:alpha val="53950"/>
              </a:srgbClr>
            </a:solidFill>
            <a:ln cap="flat" cmpd="sng" w="38100">
              <a:solidFill>
                <a:srgbClr val="00FF00"/>
              </a:solidFill>
              <a:prstDash val="solid"/>
              <a:round/>
              <a:headEnd len="lg" w="lg" type="none"/>
              <a:tailEnd len="lg" w="lg" type="none"/>
            </a:ln>
          </p:spPr>
        </p:sp>
      </p:grpSp>
      <p:sp>
        <p:nvSpPr>
          <p:cNvPr id="327" name="Shape 327"/>
          <p:cNvSpPr txBox="1"/>
          <p:nvPr/>
        </p:nvSpPr>
        <p:spPr>
          <a:xfrm>
            <a:off x="6743624" y="747625"/>
            <a:ext cx="2227500" cy="8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2000"/>
              <a:t>Segmentation</a:t>
            </a:r>
          </a:p>
        </p:txBody>
      </p:sp>
      <p:sp>
        <p:nvSpPr>
          <p:cNvPr id="328" name="Shape 328"/>
          <p:cNvSpPr txBox="1"/>
          <p:nvPr/>
        </p:nvSpPr>
        <p:spPr>
          <a:xfrm>
            <a:off x="6912309" y="3651654"/>
            <a:ext cx="1904999" cy="4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/>
              <a:t>Today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Shape 33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Semantic Segmentation</a:t>
            </a:r>
          </a:p>
        </p:txBody>
      </p:sp>
      <p:sp>
        <p:nvSpPr>
          <p:cNvPr id="334" name="Shape 334"/>
          <p:cNvSpPr txBox="1"/>
          <p:nvPr>
            <p:ph idx="12" type="sldNum"/>
          </p:nvPr>
        </p:nvSpPr>
        <p:spPr>
          <a:xfrm>
            <a:off x="6507723" y="4666350"/>
            <a:ext cx="8435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335" name="Shape 3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26150" y="1063375"/>
            <a:ext cx="5777699" cy="3210225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Shape 336"/>
          <p:cNvSpPr txBox="1"/>
          <p:nvPr/>
        </p:nvSpPr>
        <p:spPr>
          <a:xfrm>
            <a:off x="157425" y="1045475"/>
            <a:ext cx="2624699" cy="32171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lvl="0" rtl="0">
              <a:spcBef>
                <a:spcPts val="0"/>
              </a:spcBef>
              <a:buNone/>
            </a:pPr>
            <a:r>
              <a:rPr lang="en" sz="2000"/>
              <a:t>Label every pixel!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000"/>
          </a:p>
          <a:p>
            <a:pPr lvl="0" rtl="0">
              <a:spcBef>
                <a:spcPts val="0"/>
              </a:spcBef>
              <a:buNone/>
            </a:pPr>
            <a:r>
              <a:rPr lang="en" sz="2000"/>
              <a:t>Don’t differentiate instances (cows)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000"/>
          </a:p>
          <a:p>
            <a:pPr lvl="0">
              <a:spcBef>
                <a:spcPts val="0"/>
              </a:spcBef>
              <a:buNone/>
            </a:pPr>
            <a:r>
              <a:rPr lang="en" sz="2000"/>
              <a:t>Classic computer vision problem</a:t>
            </a:r>
          </a:p>
        </p:txBody>
      </p:sp>
      <p:sp>
        <p:nvSpPr>
          <p:cNvPr id="337" name="Shape 337"/>
          <p:cNvSpPr txBox="1"/>
          <p:nvPr/>
        </p:nvSpPr>
        <p:spPr>
          <a:xfrm>
            <a:off x="44525" y="4319250"/>
            <a:ext cx="9099600" cy="3008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800"/>
              <a:t>Figure credit: Shotton et al, “TextonBoost for Image Understanding: Multi-Class Object Recognition and Segmentation by Jointly Modeling Texture, Layout, and Context”, IJCV 2007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8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Shape 3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Instance Segmentation</a:t>
            </a:r>
          </a:p>
        </p:txBody>
      </p:sp>
      <p:sp>
        <p:nvSpPr>
          <p:cNvPr id="343" name="Shape 343"/>
          <p:cNvSpPr txBox="1"/>
          <p:nvPr>
            <p:ph idx="12" type="sldNum"/>
          </p:nvPr>
        </p:nvSpPr>
        <p:spPr>
          <a:xfrm>
            <a:off x="6507723" y="4666350"/>
            <a:ext cx="8435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344" name="Shape 3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20475" y="1609000"/>
            <a:ext cx="2660274" cy="198227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Shape 3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87450" y="1605199"/>
            <a:ext cx="2660274" cy="1990078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Shape 346"/>
          <p:cNvSpPr txBox="1"/>
          <p:nvPr/>
        </p:nvSpPr>
        <p:spPr>
          <a:xfrm>
            <a:off x="89675" y="4311725"/>
            <a:ext cx="6265799" cy="3008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800"/>
              <a:t>Figure credit: Dai et al, “Instance-aware Semantic Segmentation via Multi-task Network Cascades”, arXiv 2015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800"/>
          </a:p>
        </p:txBody>
      </p:sp>
      <p:cxnSp>
        <p:nvCxnSpPr>
          <p:cNvPr id="347" name="Shape 347"/>
          <p:cNvCxnSpPr/>
          <p:nvPr/>
        </p:nvCxnSpPr>
        <p:spPr>
          <a:xfrm>
            <a:off x="5525905" y="2571749"/>
            <a:ext cx="730499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348" name="Shape 348"/>
          <p:cNvSpPr txBox="1"/>
          <p:nvPr/>
        </p:nvSpPr>
        <p:spPr>
          <a:xfrm>
            <a:off x="157425" y="1045475"/>
            <a:ext cx="2624699" cy="32171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Detect instances, give category, label pixels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000"/>
          </a:p>
          <a:p>
            <a:pPr lvl="0" rtl="0">
              <a:spcBef>
                <a:spcPts val="0"/>
              </a:spcBef>
              <a:buNone/>
            </a:pPr>
            <a:r>
              <a:rPr lang="en" sz="2000"/>
              <a:t>“simultaneous detection and segmentation” (SDS)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000"/>
          </a:p>
          <a:p>
            <a:pPr lvl="0" rtl="0">
              <a:spcBef>
                <a:spcPts val="0"/>
              </a:spcBef>
              <a:buNone/>
            </a:pPr>
            <a:r>
              <a:rPr lang="en" sz="2000"/>
              <a:t>Lots of recent work (MS-COCO)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0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Shape 353"/>
          <p:cNvSpPr txBox="1"/>
          <p:nvPr>
            <p:ph type="title"/>
          </p:nvPr>
        </p:nvSpPr>
        <p:spPr>
          <a:xfrm>
            <a:off x="457200" y="2143053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Semantic Segmentation</a:t>
            </a:r>
          </a:p>
        </p:txBody>
      </p:sp>
      <p:sp>
        <p:nvSpPr>
          <p:cNvPr id="354" name="Shape 354"/>
          <p:cNvSpPr txBox="1"/>
          <p:nvPr>
            <p:ph idx="12" type="sldNum"/>
          </p:nvPr>
        </p:nvSpPr>
        <p:spPr>
          <a:xfrm>
            <a:off x="6507723" y="4666350"/>
            <a:ext cx="8435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Shape 3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Semantic Segmentation</a:t>
            </a:r>
          </a:p>
        </p:txBody>
      </p:sp>
      <p:sp>
        <p:nvSpPr>
          <p:cNvPr id="360" name="Shape 360"/>
          <p:cNvSpPr txBox="1"/>
          <p:nvPr>
            <p:ph idx="12" type="sldNum"/>
          </p:nvPr>
        </p:nvSpPr>
        <p:spPr>
          <a:xfrm>
            <a:off x="6507723" y="4666350"/>
            <a:ext cx="8435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361" name="Shape 361"/>
          <p:cNvPicPr preferRelativeResize="0"/>
          <p:nvPr/>
        </p:nvPicPr>
        <p:blipFill rotWithShape="1">
          <a:blip r:embed="rId3">
            <a:alphaModFix/>
          </a:blip>
          <a:srcRect b="62059" l="0" r="67164" t="0"/>
          <a:stretch/>
        </p:blipFill>
        <p:spPr>
          <a:xfrm>
            <a:off x="246700" y="2020400"/>
            <a:ext cx="2642475" cy="1696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Shape 36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Semantic Segmentation</a:t>
            </a:r>
          </a:p>
        </p:txBody>
      </p:sp>
      <p:sp>
        <p:nvSpPr>
          <p:cNvPr id="367" name="Shape 367"/>
          <p:cNvSpPr txBox="1"/>
          <p:nvPr>
            <p:ph idx="12" type="sldNum"/>
          </p:nvPr>
        </p:nvSpPr>
        <p:spPr>
          <a:xfrm>
            <a:off x="6507723" y="4666350"/>
            <a:ext cx="8435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368" name="Shape 368"/>
          <p:cNvPicPr preferRelativeResize="0"/>
          <p:nvPr/>
        </p:nvPicPr>
        <p:blipFill rotWithShape="1">
          <a:blip r:embed="rId3">
            <a:alphaModFix/>
          </a:blip>
          <a:srcRect b="62059" l="0" r="67164" t="0"/>
          <a:stretch/>
        </p:blipFill>
        <p:spPr>
          <a:xfrm>
            <a:off x="246700" y="2020400"/>
            <a:ext cx="2642475" cy="1696524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Shape 369"/>
          <p:cNvSpPr/>
          <p:nvPr/>
        </p:nvSpPr>
        <p:spPr>
          <a:xfrm>
            <a:off x="1903118" y="2377160"/>
            <a:ext cx="246599" cy="246599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370" name="Shape 370"/>
          <p:cNvPicPr preferRelativeResize="0"/>
          <p:nvPr/>
        </p:nvPicPr>
        <p:blipFill rotWithShape="1">
          <a:blip r:embed="rId3">
            <a:alphaModFix/>
          </a:blip>
          <a:srcRect b="86506" l="21065" r="75870" t="7978"/>
          <a:stretch/>
        </p:blipFill>
        <p:spPr>
          <a:xfrm>
            <a:off x="3534475" y="2115398"/>
            <a:ext cx="770098" cy="7700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1" name="Shape 371"/>
          <p:cNvCxnSpPr/>
          <p:nvPr/>
        </p:nvCxnSpPr>
        <p:spPr>
          <a:xfrm flipH="1" rot="10800000">
            <a:off x="2203625" y="2116749"/>
            <a:ext cx="1323300" cy="2394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dash"/>
            <a:round/>
            <a:headEnd len="lg" w="lg" type="none"/>
            <a:tailEnd len="lg" w="lg" type="none"/>
          </a:ln>
        </p:spPr>
      </p:cxnSp>
      <p:cxnSp>
        <p:nvCxnSpPr>
          <p:cNvPr id="372" name="Shape 372"/>
          <p:cNvCxnSpPr/>
          <p:nvPr/>
        </p:nvCxnSpPr>
        <p:spPr>
          <a:xfrm>
            <a:off x="2233550" y="2670175"/>
            <a:ext cx="1218599" cy="209399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dash"/>
            <a:round/>
            <a:headEnd len="lg" w="lg" type="none"/>
            <a:tailEnd len="lg" w="lg" type="none"/>
          </a:ln>
        </p:spPr>
      </p:cxnSp>
      <p:sp>
        <p:nvSpPr>
          <p:cNvPr id="373" name="Shape 373"/>
          <p:cNvSpPr txBox="1"/>
          <p:nvPr/>
        </p:nvSpPr>
        <p:spPr>
          <a:xfrm>
            <a:off x="3093325" y="1239256"/>
            <a:ext cx="1652400" cy="6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/>
              <a:t>Extract </a:t>
            </a:r>
            <a:br>
              <a:rPr lang="en" sz="1800"/>
            </a:br>
            <a:r>
              <a:rPr lang="en" sz="1800"/>
              <a:t>patch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Shape 37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Semantic Segmentation</a:t>
            </a:r>
          </a:p>
        </p:txBody>
      </p:sp>
      <p:sp>
        <p:nvSpPr>
          <p:cNvPr id="379" name="Shape 379"/>
          <p:cNvSpPr txBox="1"/>
          <p:nvPr>
            <p:ph idx="12" type="sldNum"/>
          </p:nvPr>
        </p:nvSpPr>
        <p:spPr>
          <a:xfrm>
            <a:off x="6507723" y="4666350"/>
            <a:ext cx="8435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380" name="Shape 380"/>
          <p:cNvPicPr preferRelativeResize="0"/>
          <p:nvPr/>
        </p:nvPicPr>
        <p:blipFill rotWithShape="1">
          <a:blip r:embed="rId3">
            <a:alphaModFix/>
          </a:blip>
          <a:srcRect b="62059" l="0" r="67164" t="0"/>
          <a:stretch/>
        </p:blipFill>
        <p:spPr>
          <a:xfrm>
            <a:off x="246700" y="2020400"/>
            <a:ext cx="2642475" cy="1696524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Shape 381"/>
          <p:cNvSpPr/>
          <p:nvPr/>
        </p:nvSpPr>
        <p:spPr>
          <a:xfrm>
            <a:off x="1903118" y="2377160"/>
            <a:ext cx="246599" cy="246599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382" name="Shape 382"/>
          <p:cNvPicPr preferRelativeResize="0"/>
          <p:nvPr/>
        </p:nvPicPr>
        <p:blipFill rotWithShape="1">
          <a:blip r:embed="rId3">
            <a:alphaModFix/>
          </a:blip>
          <a:srcRect b="86506" l="21065" r="75870" t="7978"/>
          <a:stretch/>
        </p:blipFill>
        <p:spPr>
          <a:xfrm>
            <a:off x="3534475" y="2115398"/>
            <a:ext cx="770098" cy="7700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3" name="Shape 383"/>
          <p:cNvCxnSpPr/>
          <p:nvPr/>
        </p:nvCxnSpPr>
        <p:spPr>
          <a:xfrm flipH="1" rot="10800000">
            <a:off x="2203625" y="2116749"/>
            <a:ext cx="1323300" cy="2394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dash"/>
            <a:round/>
            <a:headEnd len="lg" w="lg" type="none"/>
            <a:tailEnd len="lg" w="lg" type="none"/>
          </a:ln>
        </p:spPr>
      </p:cxnSp>
      <p:cxnSp>
        <p:nvCxnSpPr>
          <p:cNvPr id="384" name="Shape 384"/>
          <p:cNvCxnSpPr/>
          <p:nvPr/>
        </p:nvCxnSpPr>
        <p:spPr>
          <a:xfrm>
            <a:off x="2233550" y="2670175"/>
            <a:ext cx="1218599" cy="209399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dash"/>
            <a:round/>
            <a:headEnd len="lg" w="lg" type="none"/>
            <a:tailEnd len="lg" w="lg" type="none"/>
          </a:ln>
        </p:spPr>
      </p:cxnSp>
      <p:sp>
        <p:nvSpPr>
          <p:cNvPr id="385" name="Shape 385"/>
          <p:cNvSpPr/>
          <p:nvPr/>
        </p:nvSpPr>
        <p:spPr>
          <a:xfrm rot="5400000">
            <a:off x="5145000" y="1956549"/>
            <a:ext cx="1061699" cy="1087799"/>
          </a:xfrm>
          <a:prstGeom prst="trapezoid">
            <a:avLst>
              <a:gd fmla="val 17956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86" name="Shape 386"/>
          <p:cNvSpPr txBox="1"/>
          <p:nvPr/>
        </p:nvSpPr>
        <p:spPr>
          <a:xfrm>
            <a:off x="5234700" y="2276575"/>
            <a:ext cx="8822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000"/>
              <a:t>CNN</a:t>
            </a:r>
          </a:p>
        </p:txBody>
      </p:sp>
      <p:sp>
        <p:nvSpPr>
          <p:cNvPr id="387" name="Shape 387"/>
          <p:cNvSpPr txBox="1"/>
          <p:nvPr/>
        </p:nvSpPr>
        <p:spPr>
          <a:xfrm>
            <a:off x="3093325" y="1239256"/>
            <a:ext cx="1652400" cy="6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/>
              <a:t>Extract </a:t>
            </a:r>
            <a:br>
              <a:rPr lang="en" sz="1800"/>
            </a:br>
            <a:r>
              <a:rPr lang="en" sz="1800"/>
              <a:t>patch</a:t>
            </a:r>
          </a:p>
        </p:txBody>
      </p:sp>
      <p:sp>
        <p:nvSpPr>
          <p:cNvPr id="388" name="Shape 388"/>
          <p:cNvSpPr txBox="1"/>
          <p:nvPr/>
        </p:nvSpPr>
        <p:spPr>
          <a:xfrm>
            <a:off x="4849650" y="1239256"/>
            <a:ext cx="1652400" cy="6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/>
              <a:t>Run through</a:t>
            </a:r>
            <a:br>
              <a:rPr lang="en" sz="1800"/>
            </a:br>
            <a:r>
              <a:rPr lang="en" sz="1800"/>
              <a:t>a CNN</a:t>
            </a:r>
          </a:p>
        </p:txBody>
      </p:sp>
      <p:cxnSp>
        <p:nvCxnSpPr>
          <p:cNvPr id="389" name="Shape 389"/>
          <p:cNvCxnSpPr/>
          <p:nvPr/>
        </p:nvCxnSpPr>
        <p:spPr>
          <a:xfrm>
            <a:off x="4445262" y="2500450"/>
            <a:ext cx="545999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Shape 39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Semantic Segmentation</a:t>
            </a:r>
          </a:p>
        </p:txBody>
      </p:sp>
      <p:sp>
        <p:nvSpPr>
          <p:cNvPr id="395" name="Shape 395"/>
          <p:cNvSpPr txBox="1"/>
          <p:nvPr>
            <p:ph idx="12" type="sldNum"/>
          </p:nvPr>
        </p:nvSpPr>
        <p:spPr>
          <a:xfrm>
            <a:off x="6507723" y="4666350"/>
            <a:ext cx="8435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396" name="Shape 396"/>
          <p:cNvPicPr preferRelativeResize="0"/>
          <p:nvPr/>
        </p:nvPicPr>
        <p:blipFill rotWithShape="1">
          <a:blip r:embed="rId3">
            <a:alphaModFix/>
          </a:blip>
          <a:srcRect b="62059" l="0" r="67164" t="0"/>
          <a:stretch/>
        </p:blipFill>
        <p:spPr>
          <a:xfrm>
            <a:off x="246700" y="2020400"/>
            <a:ext cx="2642475" cy="1696524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Shape 397"/>
          <p:cNvSpPr/>
          <p:nvPr/>
        </p:nvSpPr>
        <p:spPr>
          <a:xfrm>
            <a:off x="1903118" y="2377160"/>
            <a:ext cx="246599" cy="246599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398" name="Shape 398"/>
          <p:cNvPicPr preferRelativeResize="0"/>
          <p:nvPr/>
        </p:nvPicPr>
        <p:blipFill rotWithShape="1">
          <a:blip r:embed="rId3">
            <a:alphaModFix/>
          </a:blip>
          <a:srcRect b="86506" l="21065" r="75870" t="7978"/>
          <a:stretch/>
        </p:blipFill>
        <p:spPr>
          <a:xfrm>
            <a:off x="3534475" y="2115398"/>
            <a:ext cx="770098" cy="7700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99" name="Shape 399"/>
          <p:cNvCxnSpPr/>
          <p:nvPr/>
        </p:nvCxnSpPr>
        <p:spPr>
          <a:xfrm flipH="1" rot="10800000">
            <a:off x="2203625" y="2116749"/>
            <a:ext cx="1323300" cy="2394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dash"/>
            <a:round/>
            <a:headEnd len="lg" w="lg" type="none"/>
            <a:tailEnd len="lg" w="lg" type="none"/>
          </a:ln>
        </p:spPr>
      </p:cxnSp>
      <p:cxnSp>
        <p:nvCxnSpPr>
          <p:cNvPr id="400" name="Shape 400"/>
          <p:cNvCxnSpPr/>
          <p:nvPr/>
        </p:nvCxnSpPr>
        <p:spPr>
          <a:xfrm>
            <a:off x="2233550" y="2670175"/>
            <a:ext cx="1218599" cy="209399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dash"/>
            <a:round/>
            <a:headEnd len="lg" w="lg" type="none"/>
            <a:tailEnd len="lg" w="lg" type="none"/>
          </a:ln>
        </p:spPr>
      </p:cxnSp>
      <p:sp>
        <p:nvSpPr>
          <p:cNvPr id="401" name="Shape 401"/>
          <p:cNvSpPr/>
          <p:nvPr/>
        </p:nvSpPr>
        <p:spPr>
          <a:xfrm rot="5400000">
            <a:off x="5145000" y="1956549"/>
            <a:ext cx="1061699" cy="1087799"/>
          </a:xfrm>
          <a:prstGeom prst="trapezoid">
            <a:avLst>
              <a:gd fmla="val 17956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02" name="Shape 402"/>
          <p:cNvSpPr txBox="1"/>
          <p:nvPr/>
        </p:nvSpPr>
        <p:spPr>
          <a:xfrm>
            <a:off x="5234700" y="2276575"/>
            <a:ext cx="8822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000"/>
              <a:t>CNN</a:t>
            </a:r>
          </a:p>
        </p:txBody>
      </p:sp>
      <p:sp>
        <p:nvSpPr>
          <p:cNvPr id="403" name="Shape 403"/>
          <p:cNvSpPr txBox="1"/>
          <p:nvPr/>
        </p:nvSpPr>
        <p:spPr>
          <a:xfrm>
            <a:off x="6986675" y="2197525"/>
            <a:ext cx="986999" cy="551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COW</a:t>
            </a:r>
          </a:p>
        </p:txBody>
      </p:sp>
      <p:sp>
        <p:nvSpPr>
          <p:cNvPr id="404" name="Shape 404"/>
          <p:cNvSpPr txBox="1"/>
          <p:nvPr/>
        </p:nvSpPr>
        <p:spPr>
          <a:xfrm>
            <a:off x="3093325" y="1239256"/>
            <a:ext cx="1652400" cy="6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/>
              <a:t>Extract </a:t>
            </a:r>
            <a:br>
              <a:rPr lang="en" sz="1800"/>
            </a:br>
            <a:r>
              <a:rPr lang="en" sz="1800"/>
              <a:t>patch</a:t>
            </a:r>
          </a:p>
        </p:txBody>
      </p:sp>
      <p:sp>
        <p:nvSpPr>
          <p:cNvPr id="405" name="Shape 405"/>
          <p:cNvSpPr txBox="1"/>
          <p:nvPr/>
        </p:nvSpPr>
        <p:spPr>
          <a:xfrm>
            <a:off x="4849650" y="1239256"/>
            <a:ext cx="1652400" cy="6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/>
              <a:t>Run through</a:t>
            </a:r>
            <a:br>
              <a:rPr lang="en" sz="1800"/>
            </a:br>
            <a:r>
              <a:rPr lang="en" sz="1800"/>
              <a:t>a CNN</a:t>
            </a:r>
          </a:p>
        </p:txBody>
      </p:sp>
      <p:sp>
        <p:nvSpPr>
          <p:cNvPr id="406" name="Shape 406"/>
          <p:cNvSpPr txBox="1"/>
          <p:nvPr/>
        </p:nvSpPr>
        <p:spPr>
          <a:xfrm>
            <a:off x="6653975" y="1239256"/>
            <a:ext cx="1652400" cy="6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/>
              <a:t>Classify center pixel</a:t>
            </a:r>
          </a:p>
        </p:txBody>
      </p:sp>
      <p:sp>
        <p:nvSpPr>
          <p:cNvPr id="407" name="Shape 407"/>
          <p:cNvSpPr/>
          <p:nvPr/>
        </p:nvSpPr>
        <p:spPr>
          <a:xfrm>
            <a:off x="3859675" y="2440600"/>
            <a:ext cx="119700" cy="1197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408" name="Shape 408"/>
          <p:cNvCxnSpPr/>
          <p:nvPr/>
        </p:nvCxnSpPr>
        <p:spPr>
          <a:xfrm>
            <a:off x="4445262" y="2500450"/>
            <a:ext cx="545999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409" name="Shape 409"/>
          <p:cNvCxnSpPr/>
          <p:nvPr/>
        </p:nvCxnSpPr>
        <p:spPr>
          <a:xfrm>
            <a:off x="6433362" y="2473375"/>
            <a:ext cx="545999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Shape 41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Semantic Segmentation</a:t>
            </a:r>
          </a:p>
        </p:txBody>
      </p:sp>
      <p:sp>
        <p:nvSpPr>
          <p:cNvPr id="415" name="Shape 415"/>
          <p:cNvSpPr txBox="1"/>
          <p:nvPr>
            <p:ph idx="12" type="sldNum"/>
          </p:nvPr>
        </p:nvSpPr>
        <p:spPr>
          <a:xfrm>
            <a:off x="6507723" y="4666350"/>
            <a:ext cx="8435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416" name="Shape 416"/>
          <p:cNvPicPr preferRelativeResize="0"/>
          <p:nvPr/>
        </p:nvPicPr>
        <p:blipFill rotWithShape="1">
          <a:blip r:embed="rId3">
            <a:alphaModFix/>
          </a:blip>
          <a:srcRect b="62059" l="0" r="67164" t="0"/>
          <a:stretch/>
        </p:blipFill>
        <p:spPr>
          <a:xfrm>
            <a:off x="246700" y="2020400"/>
            <a:ext cx="2642475" cy="1696524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Shape 417"/>
          <p:cNvSpPr/>
          <p:nvPr/>
        </p:nvSpPr>
        <p:spPr>
          <a:xfrm>
            <a:off x="1903118" y="2377160"/>
            <a:ext cx="246599" cy="246599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418" name="Shape 418"/>
          <p:cNvPicPr preferRelativeResize="0"/>
          <p:nvPr/>
        </p:nvPicPr>
        <p:blipFill rotWithShape="1">
          <a:blip r:embed="rId3">
            <a:alphaModFix/>
          </a:blip>
          <a:srcRect b="86506" l="21065" r="75870" t="7978"/>
          <a:stretch/>
        </p:blipFill>
        <p:spPr>
          <a:xfrm>
            <a:off x="3534475" y="2115398"/>
            <a:ext cx="770098" cy="7700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19" name="Shape 419"/>
          <p:cNvCxnSpPr/>
          <p:nvPr/>
        </p:nvCxnSpPr>
        <p:spPr>
          <a:xfrm flipH="1" rot="10800000">
            <a:off x="2203625" y="2116749"/>
            <a:ext cx="1323300" cy="2394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dash"/>
            <a:round/>
            <a:headEnd len="lg" w="lg" type="none"/>
            <a:tailEnd len="lg" w="lg" type="none"/>
          </a:ln>
        </p:spPr>
      </p:cxnSp>
      <p:cxnSp>
        <p:nvCxnSpPr>
          <p:cNvPr id="420" name="Shape 420"/>
          <p:cNvCxnSpPr/>
          <p:nvPr/>
        </p:nvCxnSpPr>
        <p:spPr>
          <a:xfrm>
            <a:off x="2233550" y="2670175"/>
            <a:ext cx="1218599" cy="209399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dash"/>
            <a:round/>
            <a:headEnd len="lg" w="lg" type="none"/>
            <a:tailEnd len="lg" w="lg" type="none"/>
          </a:ln>
        </p:spPr>
      </p:cxnSp>
      <p:sp>
        <p:nvSpPr>
          <p:cNvPr id="421" name="Shape 421"/>
          <p:cNvSpPr/>
          <p:nvPr/>
        </p:nvSpPr>
        <p:spPr>
          <a:xfrm rot="5400000">
            <a:off x="5145000" y="1956549"/>
            <a:ext cx="1061699" cy="1087799"/>
          </a:xfrm>
          <a:prstGeom prst="trapezoid">
            <a:avLst>
              <a:gd fmla="val 17956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22" name="Shape 422"/>
          <p:cNvSpPr txBox="1"/>
          <p:nvPr/>
        </p:nvSpPr>
        <p:spPr>
          <a:xfrm>
            <a:off x="5234700" y="2276575"/>
            <a:ext cx="8822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000"/>
              <a:t>CNN</a:t>
            </a:r>
          </a:p>
        </p:txBody>
      </p:sp>
      <p:sp>
        <p:nvSpPr>
          <p:cNvPr id="423" name="Shape 423"/>
          <p:cNvSpPr txBox="1"/>
          <p:nvPr/>
        </p:nvSpPr>
        <p:spPr>
          <a:xfrm>
            <a:off x="6986675" y="2197525"/>
            <a:ext cx="986999" cy="551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COW</a:t>
            </a:r>
          </a:p>
        </p:txBody>
      </p:sp>
      <p:sp>
        <p:nvSpPr>
          <p:cNvPr id="424" name="Shape 424"/>
          <p:cNvSpPr txBox="1"/>
          <p:nvPr/>
        </p:nvSpPr>
        <p:spPr>
          <a:xfrm>
            <a:off x="3093325" y="1239256"/>
            <a:ext cx="1652400" cy="6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/>
              <a:t>Extract </a:t>
            </a:r>
            <a:br>
              <a:rPr lang="en" sz="1800"/>
            </a:br>
            <a:r>
              <a:rPr lang="en" sz="1800"/>
              <a:t>patch</a:t>
            </a:r>
          </a:p>
        </p:txBody>
      </p:sp>
      <p:sp>
        <p:nvSpPr>
          <p:cNvPr id="425" name="Shape 425"/>
          <p:cNvSpPr txBox="1"/>
          <p:nvPr/>
        </p:nvSpPr>
        <p:spPr>
          <a:xfrm>
            <a:off x="4849650" y="1239256"/>
            <a:ext cx="1652400" cy="6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/>
              <a:t>Run through</a:t>
            </a:r>
            <a:br>
              <a:rPr lang="en" sz="1800"/>
            </a:br>
            <a:r>
              <a:rPr lang="en" sz="1800"/>
              <a:t>a CNN</a:t>
            </a:r>
          </a:p>
        </p:txBody>
      </p:sp>
      <p:sp>
        <p:nvSpPr>
          <p:cNvPr id="426" name="Shape 426"/>
          <p:cNvSpPr txBox="1"/>
          <p:nvPr/>
        </p:nvSpPr>
        <p:spPr>
          <a:xfrm>
            <a:off x="6653975" y="1239256"/>
            <a:ext cx="1652400" cy="6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/>
              <a:t>Classify center pixel</a:t>
            </a:r>
          </a:p>
        </p:txBody>
      </p:sp>
      <p:sp>
        <p:nvSpPr>
          <p:cNvPr id="427" name="Shape 427"/>
          <p:cNvSpPr/>
          <p:nvPr/>
        </p:nvSpPr>
        <p:spPr>
          <a:xfrm>
            <a:off x="3859675" y="2440600"/>
            <a:ext cx="119700" cy="1197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428" name="Shape 428"/>
          <p:cNvPicPr preferRelativeResize="0"/>
          <p:nvPr/>
        </p:nvPicPr>
        <p:blipFill rotWithShape="1">
          <a:blip r:embed="rId3">
            <a:alphaModFix/>
          </a:blip>
          <a:srcRect b="25272" l="0" r="67164" t="36787"/>
          <a:stretch/>
        </p:blipFill>
        <p:spPr>
          <a:xfrm>
            <a:off x="6433380" y="3191737"/>
            <a:ext cx="2093595" cy="1344138"/>
          </a:xfrm>
          <a:prstGeom prst="rect">
            <a:avLst/>
          </a:prstGeom>
          <a:noFill/>
          <a:ln>
            <a:noFill/>
          </a:ln>
        </p:spPr>
      </p:pic>
      <p:sp>
        <p:nvSpPr>
          <p:cNvPr id="429" name="Shape 429"/>
          <p:cNvSpPr txBox="1"/>
          <p:nvPr/>
        </p:nvSpPr>
        <p:spPr>
          <a:xfrm>
            <a:off x="4690475" y="3604756"/>
            <a:ext cx="1652400" cy="6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/>
              <a:t>Repeat for every pixel</a:t>
            </a:r>
          </a:p>
        </p:txBody>
      </p:sp>
      <p:cxnSp>
        <p:nvCxnSpPr>
          <p:cNvPr id="430" name="Shape 430"/>
          <p:cNvCxnSpPr/>
          <p:nvPr/>
        </p:nvCxnSpPr>
        <p:spPr>
          <a:xfrm>
            <a:off x="4445262" y="2500450"/>
            <a:ext cx="545999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431" name="Shape 431"/>
          <p:cNvCxnSpPr/>
          <p:nvPr/>
        </p:nvCxnSpPr>
        <p:spPr>
          <a:xfrm>
            <a:off x="6433362" y="2473375"/>
            <a:ext cx="545999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432" name="Shape 432"/>
          <p:cNvCxnSpPr/>
          <p:nvPr/>
        </p:nvCxnSpPr>
        <p:spPr>
          <a:xfrm>
            <a:off x="7480175" y="2660311"/>
            <a:ext cx="0" cy="471599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433" name="Shape 433"/>
          <p:cNvSpPr/>
          <p:nvPr/>
        </p:nvSpPr>
        <p:spPr>
          <a:xfrm>
            <a:off x="7810250" y="3564975"/>
            <a:ext cx="119700" cy="1197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Shape 4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Semantic Segmentation</a:t>
            </a:r>
          </a:p>
        </p:txBody>
      </p:sp>
      <p:sp>
        <p:nvSpPr>
          <p:cNvPr id="439" name="Shape 439"/>
          <p:cNvSpPr txBox="1"/>
          <p:nvPr>
            <p:ph idx="12" type="sldNum"/>
          </p:nvPr>
        </p:nvSpPr>
        <p:spPr>
          <a:xfrm>
            <a:off x="6507723" y="4666350"/>
            <a:ext cx="8435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440" name="Shape 440"/>
          <p:cNvPicPr preferRelativeResize="0"/>
          <p:nvPr/>
        </p:nvPicPr>
        <p:blipFill rotWithShape="1">
          <a:blip r:embed="rId3">
            <a:alphaModFix/>
          </a:blip>
          <a:srcRect b="62059" l="0" r="67164" t="0"/>
          <a:stretch/>
        </p:blipFill>
        <p:spPr>
          <a:xfrm>
            <a:off x="246700" y="2020400"/>
            <a:ext cx="2642475" cy="1696524"/>
          </a:xfrm>
          <a:prstGeom prst="rect">
            <a:avLst/>
          </a:prstGeom>
          <a:noFill/>
          <a:ln>
            <a:noFill/>
          </a:ln>
        </p:spPr>
      </p:pic>
      <p:sp>
        <p:nvSpPr>
          <p:cNvPr id="441" name="Shape 441"/>
          <p:cNvSpPr/>
          <p:nvPr/>
        </p:nvSpPr>
        <p:spPr>
          <a:xfrm rot="5400000">
            <a:off x="3677834" y="2324762"/>
            <a:ext cx="1061699" cy="1087799"/>
          </a:xfrm>
          <a:prstGeom prst="trapezoid">
            <a:avLst>
              <a:gd fmla="val 17956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442" name="Shape 442"/>
          <p:cNvPicPr preferRelativeResize="0"/>
          <p:nvPr/>
        </p:nvPicPr>
        <p:blipFill rotWithShape="1">
          <a:blip r:embed="rId3">
            <a:alphaModFix/>
          </a:blip>
          <a:srcRect b="25272" l="0" r="67164" t="36787"/>
          <a:stretch/>
        </p:blipFill>
        <p:spPr>
          <a:xfrm>
            <a:off x="5555750" y="2483450"/>
            <a:ext cx="1200001" cy="770425"/>
          </a:xfrm>
          <a:prstGeom prst="rect">
            <a:avLst/>
          </a:prstGeom>
          <a:noFill/>
          <a:ln>
            <a:noFill/>
          </a:ln>
        </p:spPr>
      </p:pic>
      <p:sp>
        <p:nvSpPr>
          <p:cNvPr id="443" name="Shape 443"/>
          <p:cNvSpPr txBox="1"/>
          <p:nvPr/>
        </p:nvSpPr>
        <p:spPr>
          <a:xfrm>
            <a:off x="3767533" y="2644787"/>
            <a:ext cx="8822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000"/>
              <a:t>CNN</a:t>
            </a:r>
          </a:p>
        </p:txBody>
      </p:sp>
      <p:sp>
        <p:nvSpPr>
          <p:cNvPr id="444" name="Shape 444"/>
          <p:cNvSpPr txBox="1"/>
          <p:nvPr/>
        </p:nvSpPr>
        <p:spPr>
          <a:xfrm>
            <a:off x="2440625" y="1113187"/>
            <a:ext cx="3536099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/>
              <a:t>Run “fully convolutional” network to get all pixels at once</a:t>
            </a:r>
          </a:p>
        </p:txBody>
      </p:sp>
      <p:cxnSp>
        <p:nvCxnSpPr>
          <p:cNvPr id="445" name="Shape 445"/>
          <p:cNvCxnSpPr/>
          <p:nvPr/>
        </p:nvCxnSpPr>
        <p:spPr>
          <a:xfrm>
            <a:off x="3003962" y="2868650"/>
            <a:ext cx="545999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446" name="Shape 446"/>
          <p:cNvCxnSpPr/>
          <p:nvPr/>
        </p:nvCxnSpPr>
        <p:spPr>
          <a:xfrm>
            <a:off x="4881150" y="2868675"/>
            <a:ext cx="545999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447" name="Shape 447"/>
          <p:cNvSpPr txBox="1"/>
          <p:nvPr/>
        </p:nvSpPr>
        <p:spPr>
          <a:xfrm>
            <a:off x="6824850" y="2436162"/>
            <a:ext cx="2010599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/>
              <a:t>Smaller output </a:t>
            </a:r>
            <a:br>
              <a:rPr lang="en" sz="1800"/>
            </a:br>
            <a:r>
              <a:rPr lang="en" sz="1800"/>
              <a:t>due to pooling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Last time: Software Packages</a:t>
            </a:r>
          </a:p>
        </p:txBody>
      </p:sp>
      <p:sp>
        <p:nvSpPr>
          <p:cNvPr id="52" name="Shape 52"/>
          <p:cNvSpPr txBox="1"/>
          <p:nvPr>
            <p:ph idx="12" type="sldNum"/>
          </p:nvPr>
        </p:nvSpPr>
        <p:spPr>
          <a:xfrm>
            <a:off x="6507723" y="4666350"/>
            <a:ext cx="8435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53" name="Shape 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350" y="1398150"/>
            <a:ext cx="1881774" cy="799486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54" name="Shape 54"/>
          <p:cNvSpPr txBox="1"/>
          <p:nvPr/>
        </p:nvSpPr>
        <p:spPr>
          <a:xfrm>
            <a:off x="412350" y="937275"/>
            <a:ext cx="18819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b="1" lang="en" sz="2200"/>
              <a:t>Caffe</a:t>
            </a:r>
          </a:p>
        </p:txBody>
      </p:sp>
      <p:pic>
        <p:nvPicPr>
          <p:cNvPr id="55" name="Shape 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93469" y="1529801"/>
            <a:ext cx="1620100" cy="229965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Shape 56"/>
          <p:cNvSpPr txBox="1"/>
          <p:nvPr/>
        </p:nvSpPr>
        <p:spPr>
          <a:xfrm>
            <a:off x="2793469" y="1111101"/>
            <a:ext cx="1620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2200"/>
              <a:t>Torch</a:t>
            </a:r>
          </a:p>
        </p:txBody>
      </p:sp>
      <p:pic>
        <p:nvPicPr>
          <p:cNvPr id="57" name="Shape 57"/>
          <p:cNvPicPr preferRelativeResize="0"/>
          <p:nvPr/>
        </p:nvPicPr>
        <p:blipFill rotWithShape="1">
          <a:blip r:embed="rId5">
            <a:alphaModFix/>
          </a:blip>
          <a:srcRect b="31191" l="0" r="0" t="0"/>
          <a:stretch/>
        </p:blipFill>
        <p:spPr>
          <a:xfrm>
            <a:off x="5048887" y="1873275"/>
            <a:ext cx="1655274" cy="1621699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Shape 58"/>
          <p:cNvSpPr txBox="1"/>
          <p:nvPr/>
        </p:nvSpPr>
        <p:spPr>
          <a:xfrm>
            <a:off x="5066525" y="1432140"/>
            <a:ext cx="1620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2200"/>
              <a:t>Theano</a:t>
            </a:r>
          </a:p>
        </p:txBody>
      </p:sp>
      <p:pic>
        <p:nvPicPr>
          <p:cNvPr id="59" name="Shape 5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99775" y="1176576"/>
            <a:ext cx="1620100" cy="1425399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Shape 60"/>
          <p:cNvSpPr txBox="1"/>
          <p:nvPr/>
        </p:nvSpPr>
        <p:spPr>
          <a:xfrm>
            <a:off x="7299812" y="753058"/>
            <a:ext cx="1620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2200"/>
              <a:t>Lasagne</a:t>
            </a:r>
          </a:p>
        </p:txBody>
      </p:sp>
      <p:pic>
        <p:nvPicPr>
          <p:cNvPr id="61" name="Shape 6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270825" y="3331634"/>
            <a:ext cx="1655275" cy="1161964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Shape 62"/>
          <p:cNvSpPr txBox="1"/>
          <p:nvPr/>
        </p:nvSpPr>
        <p:spPr>
          <a:xfrm>
            <a:off x="7288450" y="2908108"/>
            <a:ext cx="1620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2200"/>
              <a:t>Keras</a:t>
            </a:r>
          </a:p>
        </p:txBody>
      </p:sp>
      <p:pic>
        <p:nvPicPr>
          <p:cNvPr id="63" name="Shape 6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6925" y="2683600"/>
            <a:ext cx="2341796" cy="1842749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Shape 64"/>
          <p:cNvSpPr txBox="1"/>
          <p:nvPr/>
        </p:nvSpPr>
        <p:spPr>
          <a:xfrm>
            <a:off x="353825" y="2264900"/>
            <a:ext cx="18479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2200"/>
              <a:t>TensorFlow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Shape 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Semantic Segmentation: Multi-Scale</a:t>
            </a:r>
          </a:p>
        </p:txBody>
      </p:sp>
      <p:sp>
        <p:nvSpPr>
          <p:cNvPr id="453" name="Shape 453"/>
          <p:cNvSpPr txBox="1"/>
          <p:nvPr>
            <p:ph idx="12" type="sldNum"/>
          </p:nvPr>
        </p:nvSpPr>
        <p:spPr>
          <a:xfrm>
            <a:off x="6507723" y="4666350"/>
            <a:ext cx="8435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454" name="Shape 454"/>
          <p:cNvPicPr preferRelativeResize="0"/>
          <p:nvPr/>
        </p:nvPicPr>
        <p:blipFill rotWithShape="1">
          <a:blip r:embed="rId3">
            <a:alphaModFix/>
          </a:blip>
          <a:srcRect b="40554" l="0" r="86069" t="0"/>
          <a:stretch/>
        </p:blipFill>
        <p:spPr>
          <a:xfrm>
            <a:off x="836675" y="1795075"/>
            <a:ext cx="1040699" cy="1432624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Shape 455"/>
          <p:cNvSpPr txBox="1"/>
          <p:nvPr/>
        </p:nvSpPr>
        <p:spPr>
          <a:xfrm>
            <a:off x="47300" y="4300575"/>
            <a:ext cx="5745599" cy="3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000">
                <a:solidFill>
                  <a:schemeClr val="dk1"/>
                </a:solidFill>
              </a:rPr>
              <a:t>Farabet et al, “Learning Hierarchical Features for Scene Labeling,” TPAMI 2013</a:t>
            </a:r>
          </a:p>
        </p:txBody>
      </p:sp>
      <p:sp>
        <p:nvSpPr>
          <p:cNvPr id="456" name="Shape 456"/>
          <p:cNvSpPr/>
          <p:nvPr/>
        </p:nvSpPr>
        <p:spPr>
          <a:xfrm>
            <a:off x="2945496" y="2963550"/>
            <a:ext cx="971100" cy="393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57" name="Shape 457"/>
          <p:cNvSpPr/>
          <p:nvPr/>
        </p:nvSpPr>
        <p:spPr>
          <a:xfrm>
            <a:off x="3195012" y="2630425"/>
            <a:ext cx="971100" cy="393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58" name="Shape 458"/>
          <p:cNvSpPr/>
          <p:nvPr/>
        </p:nvSpPr>
        <p:spPr>
          <a:xfrm>
            <a:off x="1216475" y="2950062"/>
            <a:ext cx="971100" cy="393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59" name="Shape 459"/>
          <p:cNvSpPr/>
          <p:nvPr/>
        </p:nvSpPr>
        <p:spPr>
          <a:xfrm>
            <a:off x="3706178" y="2032975"/>
            <a:ext cx="971100" cy="393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Shape 4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Semantic Segmentation: Multi-Scale</a:t>
            </a:r>
          </a:p>
        </p:txBody>
      </p:sp>
      <p:sp>
        <p:nvSpPr>
          <p:cNvPr id="465" name="Shape 465"/>
          <p:cNvSpPr txBox="1"/>
          <p:nvPr>
            <p:ph idx="12" type="sldNum"/>
          </p:nvPr>
        </p:nvSpPr>
        <p:spPr>
          <a:xfrm>
            <a:off x="6507723" y="4666350"/>
            <a:ext cx="8435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466" name="Shape 466"/>
          <p:cNvPicPr preferRelativeResize="0"/>
          <p:nvPr/>
        </p:nvPicPr>
        <p:blipFill rotWithShape="1">
          <a:blip r:embed="rId3">
            <a:alphaModFix/>
          </a:blip>
          <a:srcRect b="40554" l="0" r="61373" t="0"/>
          <a:stretch/>
        </p:blipFill>
        <p:spPr>
          <a:xfrm>
            <a:off x="836675" y="1795075"/>
            <a:ext cx="2885671" cy="1432624"/>
          </a:xfrm>
          <a:prstGeom prst="rect">
            <a:avLst/>
          </a:prstGeom>
          <a:noFill/>
          <a:ln>
            <a:noFill/>
          </a:ln>
        </p:spPr>
      </p:pic>
      <p:sp>
        <p:nvSpPr>
          <p:cNvPr id="467" name="Shape 467"/>
          <p:cNvSpPr txBox="1"/>
          <p:nvPr/>
        </p:nvSpPr>
        <p:spPr>
          <a:xfrm>
            <a:off x="47300" y="4300575"/>
            <a:ext cx="5745599" cy="3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000">
                <a:solidFill>
                  <a:schemeClr val="dk1"/>
                </a:solidFill>
              </a:rPr>
              <a:t>Farabet et al, “Learning Hierarchical Features for Scene Labeling,” TPAMI 2013</a:t>
            </a:r>
          </a:p>
        </p:txBody>
      </p:sp>
      <p:sp>
        <p:nvSpPr>
          <p:cNvPr id="468" name="Shape 468"/>
          <p:cNvSpPr/>
          <p:nvPr/>
        </p:nvSpPr>
        <p:spPr>
          <a:xfrm>
            <a:off x="2945496" y="2963550"/>
            <a:ext cx="971100" cy="393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69" name="Shape 469"/>
          <p:cNvSpPr/>
          <p:nvPr/>
        </p:nvSpPr>
        <p:spPr>
          <a:xfrm>
            <a:off x="3195012" y="2630425"/>
            <a:ext cx="971100" cy="393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70" name="Shape 470"/>
          <p:cNvSpPr/>
          <p:nvPr/>
        </p:nvSpPr>
        <p:spPr>
          <a:xfrm>
            <a:off x="1216475" y="2950062"/>
            <a:ext cx="971100" cy="393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71" name="Shape 471"/>
          <p:cNvSpPr/>
          <p:nvPr/>
        </p:nvSpPr>
        <p:spPr>
          <a:xfrm>
            <a:off x="3706178" y="2032975"/>
            <a:ext cx="971100" cy="393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72" name="Shape 472"/>
          <p:cNvSpPr txBox="1"/>
          <p:nvPr/>
        </p:nvSpPr>
        <p:spPr>
          <a:xfrm>
            <a:off x="2411500" y="1357525"/>
            <a:ext cx="1505099" cy="471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Resize image to multiple scales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Shape 4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Semantic Segmentation: Multi-Scale</a:t>
            </a:r>
          </a:p>
        </p:txBody>
      </p:sp>
      <p:sp>
        <p:nvSpPr>
          <p:cNvPr id="478" name="Shape 478"/>
          <p:cNvSpPr txBox="1"/>
          <p:nvPr>
            <p:ph idx="12" type="sldNum"/>
          </p:nvPr>
        </p:nvSpPr>
        <p:spPr>
          <a:xfrm>
            <a:off x="6507723" y="4666350"/>
            <a:ext cx="8435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479" name="Shape 479"/>
          <p:cNvPicPr preferRelativeResize="0"/>
          <p:nvPr/>
        </p:nvPicPr>
        <p:blipFill rotWithShape="1">
          <a:blip r:embed="rId3">
            <a:alphaModFix/>
          </a:blip>
          <a:srcRect b="40554" l="0" r="40866" t="0"/>
          <a:stretch/>
        </p:blipFill>
        <p:spPr>
          <a:xfrm>
            <a:off x="836675" y="1795075"/>
            <a:ext cx="4417775" cy="1432624"/>
          </a:xfrm>
          <a:prstGeom prst="rect">
            <a:avLst/>
          </a:prstGeom>
          <a:noFill/>
          <a:ln>
            <a:noFill/>
          </a:ln>
        </p:spPr>
      </p:pic>
      <p:sp>
        <p:nvSpPr>
          <p:cNvPr id="480" name="Shape 480"/>
          <p:cNvSpPr txBox="1"/>
          <p:nvPr/>
        </p:nvSpPr>
        <p:spPr>
          <a:xfrm>
            <a:off x="47300" y="4300575"/>
            <a:ext cx="5745599" cy="3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000">
                <a:solidFill>
                  <a:schemeClr val="dk1"/>
                </a:solidFill>
              </a:rPr>
              <a:t>Farabet et al, “Learning Hierarchical Features for Scene Labeling,” TPAMI 2013</a:t>
            </a:r>
          </a:p>
        </p:txBody>
      </p:sp>
      <p:sp>
        <p:nvSpPr>
          <p:cNvPr id="481" name="Shape 481"/>
          <p:cNvSpPr/>
          <p:nvPr/>
        </p:nvSpPr>
        <p:spPr>
          <a:xfrm>
            <a:off x="4650228" y="2925800"/>
            <a:ext cx="971100" cy="393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82" name="Shape 482"/>
          <p:cNvSpPr/>
          <p:nvPr/>
        </p:nvSpPr>
        <p:spPr>
          <a:xfrm>
            <a:off x="4811022" y="2556450"/>
            <a:ext cx="971100" cy="393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83" name="Shape 483"/>
          <p:cNvSpPr/>
          <p:nvPr/>
        </p:nvSpPr>
        <p:spPr>
          <a:xfrm>
            <a:off x="1216475" y="2950062"/>
            <a:ext cx="971100" cy="393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84" name="Shape 484"/>
          <p:cNvSpPr/>
          <p:nvPr/>
        </p:nvSpPr>
        <p:spPr>
          <a:xfrm>
            <a:off x="5998928" y="2750475"/>
            <a:ext cx="971100" cy="393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85" name="Shape 485"/>
          <p:cNvSpPr txBox="1"/>
          <p:nvPr/>
        </p:nvSpPr>
        <p:spPr>
          <a:xfrm>
            <a:off x="2411500" y="1357525"/>
            <a:ext cx="1505099" cy="471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Resize image to multiple scales</a:t>
            </a:r>
          </a:p>
        </p:txBody>
      </p:sp>
      <p:sp>
        <p:nvSpPr>
          <p:cNvPr id="486" name="Shape 486"/>
          <p:cNvSpPr txBox="1"/>
          <p:nvPr/>
        </p:nvSpPr>
        <p:spPr>
          <a:xfrm>
            <a:off x="4311775" y="1261775"/>
            <a:ext cx="1505099" cy="471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Run one CNN per scale</a:t>
            </a:r>
          </a:p>
        </p:txBody>
      </p:sp>
      <p:sp>
        <p:nvSpPr>
          <p:cNvPr id="487" name="Shape 487"/>
          <p:cNvSpPr/>
          <p:nvPr/>
        </p:nvSpPr>
        <p:spPr>
          <a:xfrm>
            <a:off x="5071322" y="2271875"/>
            <a:ext cx="971100" cy="393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Shape 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Semantic Segmentation: Multi-Scale</a:t>
            </a:r>
          </a:p>
        </p:txBody>
      </p:sp>
      <p:sp>
        <p:nvSpPr>
          <p:cNvPr id="493" name="Shape 493"/>
          <p:cNvSpPr txBox="1"/>
          <p:nvPr>
            <p:ph idx="12" type="sldNum"/>
          </p:nvPr>
        </p:nvSpPr>
        <p:spPr>
          <a:xfrm>
            <a:off x="6507723" y="4666350"/>
            <a:ext cx="8435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494" name="Shape 494"/>
          <p:cNvPicPr preferRelativeResize="0"/>
          <p:nvPr/>
        </p:nvPicPr>
        <p:blipFill rotWithShape="1">
          <a:blip r:embed="rId3">
            <a:alphaModFix/>
          </a:blip>
          <a:srcRect b="40554" l="0" r="28881" t="0"/>
          <a:stretch/>
        </p:blipFill>
        <p:spPr>
          <a:xfrm>
            <a:off x="836675" y="1795075"/>
            <a:ext cx="5313278" cy="1432624"/>
          </a:xfrm>
          <a:prstGeom prst="rect">
            <a:avLst/>
          </a:prstGeom>
          <a:noFill/>
          <a:ln>
            <a:noFill/>
          </a:ln>
        </p:spPr>
      </p:pic>
      <p:sp>
        <p:nvSpPr>
          <p:cNvPr id="495" name="Shape 495"/>
          <p:cNvSpPr txBox="1"/>
          <p:nvPr/>
        </p:nvSpPr>
        <p:spPr>
          <a:xfrm>
            <a:off x="47300" y="4300575"/>
            <a:ext cx="5745599" cy="3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000">
                <a:solidFill>
                  <a:schemeClr val="dk1"/>
                </a:solidFill>
              </a:rPr>
              <a:t>Farabet et al, “Learning Hierarchical Features for Scene Labeling,” TPAMI 2013</a:t>
            </a:r>
          </a:p>
        </p:txBody>
      </p:sp>
      <p:sp>
        <p:nvSpPr>
          <p:cNvPr id="496" name="Shape 496"/>
          <p:cNvSpPr/>
          <p:nvPr/>
        </p:nvSpPr>
        <p:spPr>
          <a:xfrm>
            <a:off x="5917975" y="2797777"/>
            <a:ext cx="971100" cy="4715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97" name="Shape 497"/>
          <p:cNvSpPr/>
          <p:nvPr/>
        </p:nvSpPr>
        <p:spPr>
          <a:xfrm>
            <a:off x="1216475" y="2950062"/>
            <a:ext cx="971100" cy="393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98" name="Shape 498"/>
          <p:cNvSpPr/>
          <p:nvPr/>
        </p:nvSpPr>
        <p:spPr>
          <a:xfrm>
            <a:off x="5998928" y="2750475"/>
            <a:ext cx="971100" cy="393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99" name="Shape 499"/>
          <p:cNvSpPr txBox="1"/>
          <p:nvPr/>
        </p:nvSpPr>
        <p:spPr>
          <a:xfrm>
            <a:off x="2411500" y="1357525"/>
            <a:ext cx="1505099" cy="471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Resize image to multiple scales</a:t>
            </a:r>
          </a:p>
        </p:txBody>
      </p:sp>
      <p:sp>
        <p:nvSpPr>
          <p:cNvPr id="500" name="Shape 500"/>
          <p:cNvSpPr txBox="1"/>
          <p:nvPr/>
        </p:nvSpPr>
        <p:spPr>
          <a:xfrm>
            <a:off x="4311775" y="1261775"/>
            <a:ext cx="1505099" cy="471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Run one CNN per scale</a:t>
            </a:r>
          </a:p>
        </p:txBody>
      </p:sp>
      <p:sp>
        <p:nvSpPr>
          <p:cNvPr id="501" name="Shape 501"/>
          <p:cNvSpPr txBox="1"/>
          <p:nvPr/>
        </p:nvSpPr>
        <p:spPr>
          <a:xfrm>
            <a:off x="5464925" y="1694775"/>
            <a:ext cx="1505099" cy="545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Upscale outputs</a:t>
            </a:r>
            <a:br>
              <a:rPr lang="en"/>
            </a:br>
            <a:r>
              <a:rPr lang="en"/>
              <a:t>and concatenate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Shape 5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Semantic Segmentation: Multi-Scale</a:t>
            </a:r>
          </a:p>
        </p:txBody>
      </p:sp>
      <p:sp>
        <p:nvSpPr>
          <p:cNvPr id="507" name="Shape 507"/>
          <p:cNvSpPr txBox="1"/>
          <p:nvPr>
            <p:ph idx="12" type="sldNum"/>
          </p:nvPr>
        </p:nvSpPr>
        <p:spPr>
          <a:xfrm>
            <a:off x="6507723" y="4666350"/>
            <a:ext cx="8435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508" name="Shape 508"/>
          <p:cNvPicPr preferRelativeResize="0"/>
          <p:nvPr/>
        </p:nvPicPr>
        <p:blipFill rotWithShape="1">
          <a:blip r:embed="rId3">
            <a:alphaModFix/>
          </a:blip>
          <a:srcRect b="0" l="0" r="28881" t="0"/>
          <a:stretch/>
        </p:blipFill>
        <p:spPr>
          <a:xfrm>
            <a:off x="836675" y="1795075"/>
            <a:ext cx="5313278" cy="2409950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Shape 509"/>
          <p:cNvSpPr txBox="1"/>
          <p:nvPr/>
        </p:nvSpPr>
        <p:spPr>
          <a:xfrm>
            <a:off x="47300" y="4300575"/>
            <a:ext cx="5745599" cy="3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000">
                <a:solidFill>
                  <a:schemeClr val="dk1"/>
                </a:solidFill>
              </a:rPr>
              <a:t>Farabet et al, “Learning Hierarchical Features for Scene Labeling,” TPAMI 2013</a:t>
            </a:r>
          </a:p>
        </p:txBody>
      </p:sp>
      <p:sp>
        <p:nvSpPr>
          <p:cNvPr id="510" name="Shape 510"/>
          <p:cNvSpPr/>
          <p:nvPr/>
        </p:nvSpPr>
        <p:spPr>
          <a:xfrm>
            <a:off x="5917975" y="2797777"/>
            <a:ext cx="971100" cy="4715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11" name="Shape 511"/>
          <p:cNvSpPr/>
          <p:nvPr/>
        </p:nvSpPr>
        <p:spPr>
          <a:xfrm>
            <a:off x="5998928" y="2750475"/>
            <a:ext cx="971100" cy="393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12" name="Shape 512"/>
          <p:cNvSpPr txBox="1"/>
          <p:nvPr/>
        </p:nvSpPr>
        <p:spPr>
          <a:xfrm>
            <a:off x="2411500" y="1357525"/>
            <a:ext cx="1505099" cy="471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Resize image to multiple scales</a:t>
            </a:r>
          </a:p>
        </p:txBody>
      </p:sp>
      <p:sp>
        <p:nvSpPr>
          <p:cNvPr id="513" name="Shape 513"/>
          <p:cNvSpPr txBox="1"/>
          <p:nvPr/>
        </p:nvSpPr>
        <p:spPr>
          <a:xfrm>
            <a:off x="4311775" y="1261775"/>
            <a:ext cx="1505099" cy="471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Run one CNN per scale</a:t>
            </a:r>
          </a:p>
        </p:txBody>
      </p:sp>
      <p:sp>
        <p:nvSpPr>
          <p:cNvPr id="514" name="Shape 514"/>
          <p:cNvSpPr txBox="1"/>
          <p:nvPr/>
        </p:nvSpPr>
        <p:spPr>
          <a:xfrm>
            <a:off x="5464925" y="1694775"/>
            <a:ext cx="1505099" cy="545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Upscale outputs</a:t>
            </a:r>
            <a:br>
              <a:rPr lang="en"/>
            </a:br>
            <a:r>
              <a:rPr lang="en"/>
              <a:t>and concatenate</a:t>
            </a:r>
          </a:p>
        </p:txBody>
      </p:sp>
      <p:sp>
        <p:nvSpPr>
          <p:cNvPr id="515" name="Shape 515"/>
          <p:cNvSpPr/>
          <p:nvPr/>
        </p:nvSpPr>
        <p:spPr>
          <a:xfrm>
            <a:off x="5342128" y="3144075"/>
            <a:ext cx="971100" cy="393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16" name="Shape 516"/>
          <p:cNvSpPr txBox="1"/>
          <p:nvPr/>
        </p:nvSpPr>
        <p:spPr>
          <a:xfrm>
            <a:off x="161850" y="3487175"/>
            <a:ext cx="1857000" cy="545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External “bottom-up” segmentation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Shape 5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Semantic Segmentation: Multi-Scale</a:t>
            </a:r>
          </a:p>
        </p:txBody>
      </p:sp>
      <p:sp>
        <p:nvSpPr>
          <p:cNvPr id="522" name="Shape 522"/>
          <p:cNvSpPr txBox="1"/>
          <p:nvPr>
            <p:ph idx="12" type="sldNum"/>
          </p:nvPr>
        </p:nvSpPr>
        <p:spPr>
          <a:xfrm>
            <a:off x="6507723" y="4666350"/>
            <a:ext cx="8435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523" name="Shape 5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6675" y="1795075"/>
            <a:ext cx="7470998" cy="2409950"/>
          </a:xfrm>
          <a:prstGeom prst="rect">
            <a:avLst/>
          </a:prstGeom>
          <a:noFill/>
          <a:ln>
            <a:noFill/>
          </a:ln>
        </p:spPr>
      </p:pic>
      <p:sp>
        <p:nvSpPr>
          <p:cNvPr id="524" name="Shape 524"/>
          <p:cNvSpPr txBox="1"/>
          <p:nvPr/>
        </p:nvSpPr>
        <p:spPr>
          <a:xfrm>
            <a:off x="47300" y="4300575"/>
            <a:ext cx="5745599" cy="3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000">
                <a:solidFill>
                  <a:schemeClr val="dk1"/>
                </a:solidFill>
              </a:rPr>
              <a:t>Farabet et al, “Learning Hierarchical Features for Scene Labeling,” TPAMI 2013</a:t>
            </a:r>
          </a:p>
        </p:txBody>
      </p:sp>
      <p:sp>
        <p:nvSpPr>
          <p:cNvPr id="525" name="Shape 525"/>
          <p:cNvSpPr txBox="1"/>
          <p:nvPr/>
        </p:nvSpPr>
        <p:spPr>
          <a:xfrm>
            <a:off x="2411500" y="1357525"/>
            <a:ext cx="1505099" cy="471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Resize image to multiple scales</a:t>
            </a:r>
          </a:p>
        </p:txBody>
      </p:sp>
      <p:sp>
        <p:nvSpPr>
          <p:cNvPr id="526" name="Shape 526"/>
          <p:cNvSpPr txBox="1"/>
          <p:nvPr/>
        </p:nvSpPr>
        <p:spPr>
          <a:xfrm>
            <a:off x="4311775" y="1261775"/>
            <a:ext cx="1505099" cy="471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Run one CNN per scale</a:t>
            </a:r>
          </a:p>
        </p:txBody>
      </p:sp>
      <p:sp>
        <p:nvSpPr>
          <p:cNvPr id="527" name="Shape 527"/>
          <p:cNvSpPr txBox="1"/>
          <p:nvPr/>
        </p:nvSpPr>
        <p:spPr>
          <a:xfrm>
            <a:off x="5464925" y="1694775"/>
            <a:ext cx="1505099" cy="545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Upscale outputs</a:t>
            </a:r>
            <a:br>
              <a:rPr lang="en"/>
            </a:br>
            <a:r>
              <a:rPr lang="en"/>
              <a:t>and concatenate</a:t>
            </a:r>
          </a:p>
        </p:txBody>
      </p:sp>
      <p:sp>
        <p:nvSpPr>
          <p:cNvPr id="528" name="Shape 528"/>
          <p:cNvSpPr txBox="1"/>
          <p:nvPr/>
        </p:nvSpPr>
        <p:spPr>
          <a:xfrm>
            <a:off x="161850" y="3487175"/>
            <a:ext cx="1857000" cy="545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External “bottom-up” segmentation</a:t>
            </a:r>
          </a:p>
        </p:txBody>
      </p:sp>
      <p:sp>
        <p:nvSpPr>
          <p:cNvPr id="529" name="Shape 529"/>
          <p:cNvSpPr txBox="1"/>
          <p:nvPr/>
        </p:nvSpPr>
        <p:spPr>
          <a:xfrm>
            <a:off x="7154825" y="1965850"/>
            <a:ext cx="1857000" cy="6089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Combine everything for final outputs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Shape 53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Semantic Segmentation: Refinement</a:t>
            </a:r>
          </a:p>
        </p:txBody>
      </p:sp>
      <p:sp>
        <p:nvSpPr>
          <p:cNvPr id="535" name="Shape 535"/>
          <p:cNvSpPr txBox="1"/>
          <p:nvPr>
            <p:ph idx="12" type="sldNum"/>
          </p:nvPr>
        </p:nvSpPr>
        <p:spPr>
          <a:xfrm>
            <a:off x="6507723" y="4666350"/>
            <a:ext cx="8435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536" name="Shape 536"/>
          <p:cNvPicPr preferRelativeResize="0"/>
          <p:nvPr/>
        </p:nvPicPr>
        <p:blipFill rotWithShape="1">
          <a:blip r:embed="rId3">
            <a:alphaModFix/>
          </a:blip>
          <a:srcRect b="43075" l="0" r="0" t="0"/>
          <a:stretch/>
        </p:blipFill>
        <p:spPr>
          <a:xfrm>
            <a:off x="1619700" y="1145350"/>
            <a:ext cx="1284024" cy="1763151"/>
          </a:xfrm>
          <a:prstGeom prst="rect">
            <a:avLst/>
          </a:prstGeom>
          <a:noFill/>
          <a:ln>
            <a:noFill/>
          </a:ln>
        </p:spPr>
      </p:pic>
      <p:sp>
        <p:nvSpPr>
          <p:cNvPr id="537" name="Shape 537"/>
          <p:cNvSpPr txBox="1"/>
          <p:nvPr/>
        </p:nvSpPr>
        <p:spPr>
          <a:xfrm>
            <a:off x="47300" y="4300575"/>
            <a:ext cx="5745599" cy="3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000">
                <a:solidFill>
                  <a:schemeClr val="dk1"/>
                </a:solidFill>
              </a:rPr>
              <a:t>Pinheiro and Collobert, “Recurrent Convolutional Neural Networks for Scene Labeling”, ICML 2014</a:t>
            </a:r>
          </a:p>
        </p:txBody>
      </p:sp>
      <p:sp>
        <p:nvSpPr>
          <p:cNvPr id="538" name="Shape 538"/>
          <p:cNvSpPr/>
          <p:nvPr/>
        </p:nvSpPr>
        <p:spPr>
          <a:xfrm>
            <a:off x="1479450" y="2119300"/>
            <a:ext cx="296100" cy="7037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39" name="Shape 539"/>
          <p:cNvSpPr txBox="1"/>
          <p:nvPr/>
        </p:nvSpPr>
        <p:spPr>
          <a:xfrm>
            <a:off x="114600" y="1990075"/>
            <a:ext cx="1505099" cy="59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Apply CNN once to get labels</a:t>
            </a:r>
          </a:p>
        </p:txBody>
      </p:sp>
      <p:sp>
        <p:nvSpPr>
          <p:cNvPr id="540" name="Shape 540"/>
          <p:cNvSpPr/>
          <p:nvPr/>
        </p:nvSpPr>
        <p:spPr>
          <a:xfrm>
            <a:off x="2430250" y="2330075"/>
            <a:ext cx="473400" cy="7037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Shape 5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Semantic Segmentation: Refinement</a:t>
            </a:r>
          </a:p>
        </p:txBody>
      </p:sp>
      <p:sp>
        <p:nvSpPr>
          <p:cNvPr id="546" name="Shape 546"/>
          <p:cNvSpPr txBox="1"/>
          <p:nvPr>
            <p:ph idx="12" type="sldNum"/>
          </p:nvPr>
        </p:nvSpPr>
        <p:spPr>
          <a:xfrm>
            <a:off x="6507723" y="4666350"/>
            <a:ext cx="8435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547" name="Shape 547"/>
          <p:cNvPicPr preferRelativeResize="0"/>
          <p:nvPr/>
        </p:nvPicPr>
        <p:blipFill rotWithShape="1">
          <a:blip r:embed="rId3">
            <a:alphaModFix/>
          </a:blip>
          <a:srcRect b="19704" l="0" r="0" t="0"/>
          <a:stretch/>
        </p:blipFill>
        <p:spPr>
          <a:xfrm>
            <a:off x="1619700" y="1145350"/>
            <a:ext cx="1284024" cy="2486949"/>
          </a:xfrm>
          <a:prstGeom prst="rect">
            <a:avLst/>
          </a:prstGeom>
          <a:noFill/>
          <a:ln>
            <a:noFill/>
          </a:ln>
        </p:spPr>
      </p:pic>
      <p:sp>
        <p:nvSpPr>
          <p:cNvPr id="548" name="Shape 548"/>
          <p:cNvSpPr txBox="1"/>
          <p:nvPr/>
        </p:nvSpPr>
        <p:spPr>
          <a:xfrm>
            <a:off x="47300" y="4300575"/>
            <a:ext cx="5745599" cy="3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000">
                <a:solidFill>
                  <a:schemeClr val="dk1"/>
                </a:solidFill>
              </a:rPr>
              <a:t>Pinheiro and Collobert, “Recurrent Convolutional Neural Networks for Scene Labeling”, ICML 2014</a:t>
            </a:r>
          </a:p>
        </p:txBody>
      </p:sp>
      <p:sp>
        <p:nvSpPr>
          <p:cNvPr id="549" name="Shape 549"/>
          <p:cNvSpPr/>
          <p:nvPr/>
        </p:nvSpPr>
        <p:spPr>
          <a:xfrm>
            <a:off x="1479450" y="2119300"/>
            <a:ext cx="296100" cy="7037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50" name="Shape 550"/>
          <p:cNvSpPr txBox="1"/>
          <p:nvPr/>
        </p:nvSpPr>
        <p:spPr>
          <a:xfrm>
            <a:off x="114600" y="1990075"/>
            <a:ext cx="1505099" cy="59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Apply CNN once to get labels</a:t>
            </a:r>
          </a:p>
        </p:txBody>
      </p:sp>
      <p:sp>
        <p:nvSpPr>
          <p:cNvPr id="551" name="Shape 551"/>
          <p:cNvSpPr txBox="1"/>
          <p:nvPr/>
        </p:nvSpPr>
        <p:spPr>
          <a:xfrm>
            <a:off x="472000" y="2908500"/>
            <a:ext cx="1505099" cy="59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Apply AGAIN to refine labels</a:t>
            </a:r>
          </a:p>
        </p:txBody>
      </p:sp>
      <p:sp>
        <p:nvSpPr>
          <p:cNvPr id="552" name="Shape 552"/>
          <p:cNvSpPr/>
          <p:nvPr/>
        </p:nvSpPr>
        <p:spPr>
          <a:xfrm>
            <a:off x="2662225" y="3167200"/>
            <a:ext cx="296100" cy="7037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Shape 55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Semantic Segmentation: Refinement</a:t>
            </a:r>
          </a:p>
        </p:txBody>
      </p:sp>
      <p:sp>
        <p:nvSpPr>
          <p:cNvPr id="558" name="Shape 558"/>
          <p:cNvSpPr txBox="1"/>
          <p:nvPr>
            <p:ph idx="12" type="sldNum"/>
          </p:nvPr>
        </p:nvSpPr>
        <p:spPr>
          <a:xfrm>
            <a:off x="6507723" y="4666350"/>
            <a:ext cx="8435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559" name="Shape 5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19700" y="1145350"/>
            <a:ext cx="1284024" cy="3097225"/>
          </a:xfrm>
          <a:prstGeom prst="rect">
            <a:avLst/>
          </a:prstGeom>
          <a:noFill/>
          <a:ln>
            <a:noFill/>
          </a:ln>
        </p:spPr>
      </p:pic>
      <p:sp>
        <p:nvSpPr>
          <p:cNvPr id="560" name="Shape 560"/>
          <p:cNvSpPr txBox="1"/>
          <p:nvPr/>
        </p:nvSpPr>
        <p:spPr>
          <a:xfrm>
            <a:off x="47300" y="4300575"/>
            <a:ext cx="5745599" cy="3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000">
                <a:solidFill>
                  <a:schemeClr val="dk1"/>
                </a:solidFill>
              </a:rPr>
              <a:t>Pinheiro and Collobert, “Recurrent Convolutional Neural Networks for Scene Labeling”, ICML 2014</a:t>
            </a:r>
          </a:p>
        </p:txBody>
      </p:sp>
      <p:sp>
        <p:nvSpPr>
          <p:cNvPr id="561" name="Shape 561"/>
          <p:cNvSpPr/>
          <p:nvPr/>
        </p:nvSpPr>
        <p:spPr>
          <a:xfrm>
            <a:off x="1479450" y="2119300"/>
            <a:ext cx="296100" cy="7037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62" name="Shape 562"/>
          <p:cNvSpPr txBox="1"/>
          <p:nvPr/>
        </p:nvSpPr>
        <p:spPr>
          <a:xfrm>
            <a:off x="114600" y="1990075"/>
            <a:ext cx="1505099" cy="59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Apply CNN once to get labels</a:t>
            </a:r>
          </a:p>
        </p:txBody>
      </p:sp>
      <p:sp>
        <p:nvSpPr>
          <p:cNvPr id="563" name="Shape 563"/>
          <p:cNvSpPr txBox="1"/>
          <p:nvPr/>
        </p:nvSpPr>
        <p:spPr>
          <a:xfrm>
            <a:off x="472000" y="2908500"/>
            <a:ext cx="1505099" cy="59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Apply AGAIN to refine labels</a:t>
            </a:r>
          </a:p>
        </p:txBody>
      </p:sp>
      <p:sp>
        <p:nvSpPr>
          <p:cNvPr id="564" name="Shape 564"/>
          <p:cNvSpPr txBox="1"/>
          <p:nvPr/>
        </p:nvSpPr>
        <p:spPr>
          <a:xfrm>
            <a:off x="1349700" y="3710475"/>
            <a:ext cx="1102199" cy="59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And again!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Shape 5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Semantic Segmentation: Refinement</a:t>
            </a:r>
          </a:p>
        </p:txBody>
      </p:sp>
      <p:sp>
        <p:nvSpPr>
          <p:cNvPr id="570" name="Shape 570"/>
          <p:cNvSpPr txBox="1"/>
          <p:nvPr>
            <p:ph idx="12" type="sldNum"/>
          </p:nvPr>
        </p:nvSpPr>
        <p:spPr>
          <a:xfrm>
            <a:off x="6507723" y="4666350"/>
            <a:ext cx="8435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571" name="Shape 5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19700" y="1145350"/>
            <a:ext cx="1284024" cy="3097225"/>
          </a:xfrm>
          <a:prstGeom prst="rect">
            <a:avLst/>
          </a:prstGeom>
          <a:noFill/>
          <a:ln>
            <a:noFill/>
          </a:ln>
        </p:spPr>
      </p:pic>
      <p:sp>
        <p:nvSpPr>
          <p:cNvPr id="572" name="Shape 572"/>
          <p:cNvSpPr txBox="1"/>
          <p:nvPr/>
        </p:nvSpPr>
        <p:spPr>
          <a:xfrm>
            <a:off x="47300" y="4300575"/>
            <a:ext cx="5745599" cy="3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000">
                <a:solidFill>
                  <a:schemeClr val="dk1"/>
                </a:solidFill>
              </a:rPr>
              <a:t>Pinheiro and Collobert, “Recurrent Convolutional Neural Networks for Scene Labeling”, ICML 2014</a:t>
            </a:r>
          </a:p>
        </p:txBody>
      </p:sp>
      <p:sp>
        <p:nvSpPr>
          <p:cNvPr id="573" name="Shape 573"/>
          <p:cNvSpPr/>
          <p:nvPr/>
        </p:nvSpPr>
        <p:spPr>
          <a:xfrm>
            <a:off x="1479450" y="2119300"/>
            <a:ext cx="296100" cy="7037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74" name="Shape 574"/>
          <p:cNvSpPr txBox="1"/>
          <p:nvPr/>
        </p:nvSpPr>
        <p:spPr>
          <a:xfrm>
            <a:off x="114600" y="1990075"/>
            <a:ext cx="1505099" cy="59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Apply CNN once to get labels</a:t>
            </a:r>
          </a:p>
        </p:txBody>
      </p:sp>
      <p:sp>
        <p:nvSpPr>
          <p:cNvPr id="575" name="Shape 575"/>
          <p:cNvSpPr txBox="1"/>
          <p:nvPr/>
        </p:nvSpPr>
        <p:spPr>
          <a:xfrm>
            <a:off x="472000" y="2908500"/>
            <a:ext cx="1505099" cy="59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Apply AGAIN to refine labels</a:t>
            </a:r>
          </a:p>
        </p:txBody>
      </p:sp>
      <p:sp>
        <p:nvSpPr>
          <p:cNvPr id="576" name="Shape 576"/>
          <p:cNvSpPr txBox="1"/>
          <p:nvPr/>
        </p:nvSpPr>
        <p:spPr>
          <a:xfrm>
            <a:off x="1349700" y="3710475"/>
            <a:ext cx="1102199" cy="59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And again!</a:t>
            </a:r>
          </a:p>
        </p:txBody>
      </p:sp>
      <p:sp>
        <p:nvSpPr>
          <p:cNvPr id="577" name="Shape 577"/>
          <p:cNvSpPr txBox="1"/>
          <p:nvPr/>
        </p:nvSpPr>
        <p:spPr>
          <a:xfrm>
            <a:off x="3448775" y="978900"/>
            <a:ext cx="2999100" cy="5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Same CNN weights:</a:t>
            </a:r>
            <a:br>
              <a:rPr lang="en"/>
            </a:br>
            <a:r>
              <a:rPr b="1" lang="en"/>
              <a:t>recurrent convolutional network</a:t>
            </a:r>
          </a:p>
        </p:txBody>
      </p:sp>
      <p:cxnSp>
        <p:nvCxnSpPr>
          <p:cNvPr id="578" name="Shape 578"/>
          <p:cNvCxnSpPr/>
          <p:nvPr/>
        </p:nvCxnSpPr>
        <p:spPr>
          <a:xfrm flipH="1">
            <a:off x="2385300" y="1533750"/>
            <a:ext cx="1348499" cy="706799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579" name="Shape 579"/>
          <p:cNvCxnSpPr/>
          <p:nvPr/>
        </p:nvCxnSpPr>
        <p:spPr>
          <a:xfrm flipH="1">
            <a:off x="2795099" y="1539150"/>
            <a:ext cx="938700" cy="1510499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580" name="Shape 580"/>
          <p:cNvCxnSpPr/>
          <p:nvPr/>
        </p:nvCxnSpPr>
        <p:spPr>
          <a:xfrm flipH="1">
            <a:off x="2919325" y="1549950"/>
            <a:ext cx="803699" cy="2297999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Today</a:t>
            </a:r>
          </a:p>
        </p:txBody>
      </p:sp>
      <p:sp>
        <p:nvSpPr>
          <p:cNvPr id="70" name="Shape 70"/>
          <p:cNvSpPr txBox="1"/>
          <p:nvPr>
            <p:ph idx="1" type="body"/>
          </p:nvPr>
        </p:nvSpPr>
        <p:spPr>
          <a:xfrm>
            <a:off x="457200" y="1200150"/>
            <a:ext cx="8229600" cy="3371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rtl="0">
              <a:spcBef>
                <a:spcPts val="0"/>
              </a:spcBef>
              <a:buSzPct val="100000"/>
            </a:pPr>
            <a:r>
              <a:rPr lang="en" sz="2400"/>
              <a:t>Segmentation</a:t>
            </a:r>
          </a:p>
          <a:p>
            <a:pPr indent="-342900" lvl="1" marL="914400" rtl="0">
              <a:spcBef>
                <a:spcPts val="0"/>
              </a:spcBef>
              <a:buSzPct val="100000"/>
            </a:pPr>
            <a:r>
              <a:rPr lang="en" sz="1800"/>
              <a:t>Semantic Segmentation</a:t>
            </a:r>
          </a:p>
          <a:p>
            <a:pPr indent="-342900" lvl="1" marL="914400" rtl="0">
              <a:spcBef>
                <a:spcPts val="0"/>
              </a:spcBef>
              <a:buSzPct val="100000"/>
            </a:pPr>
            <a:r>
              <a:rPr lang="en" sz="1800"/>
              <a:t>Instance Segmentation</a:t>
            </a:r>
          </a:p>
          <a:p>
            <a:pPr indent="-381000" lvl="0" marL="457200" rtl="0">
              <a:spcBef>
                <a:spcPts val="0"/>
              </a:spcBef>
              <a:buSzPct val="100000"/>
            </a:pPr>
            <a:r>
              <a:rPr lang="en" sz="2400"/>
              <a:t>(Soft) Attention</a:t>
            </a:r>
          </a:p>
          <a:p>
            <a:pPr indent="-342900" lvl="1" marL="914400" rtl="0">
              <a:spcBef>
                <a:spcPts val="0"/>
              </a:spcBef>
              <a:buSzPct val="100000"/>
            </a:pPr>
            <a:r>
              <a:rPr lang="en" sz="1800"/>
              <a:t>Discrete locations</a:t>
            </a:r>
          </a:p>
          <a:p>
            <a:pPr indent="-342900" lvl="1" marL="914400" rtl="0">
              <a:spcBef>
                <a:spcPts val="0"/>
              </a:spcBef>
              <a:buSzPct val="100000"/>
            </a:pPr>
            <a:r>
              <a:rPr lang="en" sz="1800"/>
              <a:t>Continuous locations (Spatial Transformers)</a:t>
            </a:r>
          </a:p>
          <a:p>
            <a: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71" name="Shape 71"/>
          <p:cNvSpPr txBox="1"/>
          <p:nvPr>
            <p:ph idx="12" type="sldNum"/>
          </p:nvPr>
        </p:nvSpPr>
        <p:spPr>
          <a:xfrm>
            <a:off x="6507723" y="4666350"/>
            <a:ext cx="8435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Shape 5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Semantic Segmentation: Refinement</a:t>
            </a:r>
          </a:p>
        </p:txBody>
      </p:sp>
      <p:sp>
        <p:nvSpPr>
          <p:cNvPr id="586" name="Shape 586"/>
          <p:cNvSpPr txBox="1"/>
          <p:nvPr>
            <p:ph idx="12" type="sldNum"/>
          </p:nvPr>
        </p:nvSpPr>
        <p:spPr>
          <a:xfrm>
            <a:off x="6507723" y="4666350"/>
            <a:ext cx="8435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587" name="Shape 5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19700" y="1145350"/>
            <a:ext cx="1284024" cy="3097225"/>
          </a:xfrm>
          <a:prstGeom prst="rect">
            <a:avLst/>
          </a:prstGeom>
          <a:noFill/>
          <a:ln>
            <a:noFill/>
          </a:ln>
        </p:spPr>
      </p:pic>
      <p:sp>
        <p:nvSpPr>
          <p:cNvPr id="588" name="Shape 588"/>
          <p:cNvSpPr txBox="1"/>
          <p:nvPr/>
        </p:nvSpPr>
        <p:spPr>
          <a:xfrm>
            <a:off x="47300" y="4300575"/>
            <a:ext cx="5745599" cy="3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000">
                <a:solidFill>
                  <a:schemeClr val="dk1"/>
                </a:solidFill>
              </a:rPr>
              <a:t>Pinheiro and Collobert, “Recurrent Convolutional Neural Networks for Scene Labeling”, ICML 2014</a:t>
            </a:r>
          </a:p>
        </p:txBody>
      </p:sp>
      <p:sp>
        <p:nvSpPr>
          <p:cNvPr id="589" name="Shape 589"/>
          <p:cNvSpPr/>
          <p:nvPr/>
        </p:nvSpPr>
        <p:spPr>
          <a:xfrm>
            <a:off x="1479450" y="2119300"/>
            <a:ext cx="296100" cy="7037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90" name="Shape 590"/>
          <p:cNvSpPr txBox="1"/>
          <p:nvPr/>
        </p:nvSpPr>
        <p:spPr>
          <a:xfrm>
            <a:off x="114600" y="1990075"/>
            <a:ext cx="1505099" cy="59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Apply CNN once to get labels</a:t>
            </a:r>
          </a:p>
        </p:txBody>
      </p:sp>
      <p:sp>
        <p:nvSpPr>
          <p:cNvPr id="591" name="Shape 591"/>
          <p:cNvSpPr txBox="1"/>
          <p:nvPr/>
        </p:nvSpPr>
        <p:spPr>
          <a:xfrm>
            <a:off x="472000" y="2908500"/>
            <a:ext cx="1505099" cy="59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Apply AGAIN to refine labels</a:t>
            </a:r>
          </a:p>
        </p:txBody>
      </p:sp>
      <p:sp>
        <p:nvSpPr>
          <p:cNvPr id="592" name="Shape 592"/>
          <p:cNvSpPr txBox="1"/>
          <p:nvPr/>
        </p:nvSpPr>
        <p:spPr>
          <a:xfrm>
            <a:off x="1349700" y="3710475"/>
            <a:ext cx="1102199" cy="59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And again!</a:t>
            </a:r>
          </a:p>
        </p:txBody>
      </p:sp>
      <p:sp>
        <p:nvSpPr>
          <p:cNvPr id="593" name="Shape 593"/>
          <p:cNvSpPr txBox="1"/>
          <p:nvPr/>
        </p:nvSpPr>
        <p:spPr>
          <a:xfrm>
            <a:off x="3448775" y="978900"/>
            <a:ext cx="2999100" cy="5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Same CNN weights:</a:t>
            </a:r>
            <a:br>
              <a:rPr lang="en"/>
            </a:br>
            <a:r>
              <a:rPr b="1" lang="en"/>
              <a:t>recurrent convolutional network</a:t>
            </a:r>
          </a:p>
        </p:txBody>
      </p:sp>
      <p:cxnSp>
        <p:nvCxnSpPr>
          <p:cNvPr id="594" name="Shape 594"/>
          <p:cNvCxnSpPr/>
          <p:nvPr/>
        </p:nvCxnSpPr>
        <p:spPr>
          <a:xfrm flipH="1">
            <a:off x="2385300" y="1533750"/>
            <a:ext cx="1348499" cy="706799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595" name="Shape 595"/>
          <p:cNvCxnSpPr/>
          <p:nvPr/>
        </p:nvCxnSpPr>
        <p:spPr>
          <a:xfrm flipH="1">
            <a:off x="2795099" y="1539150"/>
            <a:ext cx="938700" cy="1510499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596" name="Shape 596"/>
          <p:cNvCxnSpPr/>
          <p:nvPr/>
        </p:nvCxnSpPr>
        <p:spPr>
          <a:xfrm flipH="1">
            <a:off x="2919325" y="1549950"/>
            <a:ext cx="803699" cy="2297999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pic>
        <p:nvPicPr>
          <p:cNvPr id="597" name="Shape 5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27350" y="1753950"/>
            <a:ext cx="5007624" cy="20513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98" name="Shape 598"/>
          <p:cNvCxnSpPr/>
          <p:nvPr/>
        </p:nvCxnSpPr>
        <p:spPr>
          <a:xfrm>
            <a:off x="3954325" y="3875050"/>
            <a:ext cx="49038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599" name="Shape 599"/>
          <p:cNvSpPr txBox="1"/>
          <p:nvPr/>
        </p:nvSpPr>
        <p:spPr>
          <a:xfrm>
            <a:off x="5070357" y="3875050"/>
            <a:ext cx="2712899" cy="35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More iterations improve results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Shape 604"/>
          <p:cNvSpPr txBox="1"/>
          <p:nvPr>
            <p:ph idx="12" type="sldNum"/>
          </p:nvPr>
        </p:nvSpPr>
        <p:spPr>
          <a:xfrm>
            <a:off x="6507723" y="4666350"/>
            <a:ext cx="8435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605" name="Shape 605"/>
          <p:cNvSpPr txBox="1"/>
          <p:nvPr/>
        </p:nvSpPr>
        <p:spPr>
          <a:xfrm>
            <a:off x="47300" y="4300575"/>
            <a:ext cx="5951700" cy="3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000">
                <a:solidFill>
                  <a:schemeClr val="dk1"/>
                </a:solidFill>
              </a:rPr>
              <a:t>Long, Shelhamer, and Darrell, “Fully Convolutional Networks for Semantic Segmentation”, CVPR 2015</a:t>
            </a:r>
          </a:p>
        </p:txBody>
      </p:sp>
      <p:sp>
        <p:nvSpPr>
          <p:cNvPr id="606" name="Shape 6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Semantic Segmentation: Upsampling</a:t>
            </a:r>
          </a:p>
        </p:txBody>
      </p:sp>
      <p:pic>
        <p:nvPicPr>
          <p:cNvPr id="607" name="Shape 6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5875" y="1098400"/>
            <a:ext cx="4917198" cy="2625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Shape 612"/>
          <p:cNvSpPr txBox="1"/>
          <p:nvPr>
            <p:ph idx="12" type="sldNum"/>
          </p:nvPr>
        </p:nvSpPr>
        <p:spPr>
          <a:xfrm>
            <a:off x="6507723" y="4666350"/>
            <a:ext cx="8435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613" name="Shape 613"/>
          <p:cNvSpPr txBox="1"/>
          <p:nvPr/>
        </p:nvSpPr>
        <p:spPr>
          <a:xfrm>
            <a:off x="47300" y="4300575"/>
            <a:ext cx="5951699" cy="3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000">
                <a:solidFill>
                  <a:schemeClr val="dk1"/>
                </a:solidFill>
              </a:rPr>
              <a:t>Long, Shelhamer, and Darrell, “Fully Convolutional Networks for Semantic Segmentation”, CVPR 2015</a:t>
            </a:r>
          </a:p>
        </p:txBody>
      </p:sp>
      <p:sp>
        <p:nvSpPr>
          <p:cNvPr id="614" name="Shape 61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Semantic Segmentation: Upsampling</a:t>
            </a:r>
          </a:p>
        </p:txBody>
      </p:sp>
      <p:pic>
        <p:nvPicPr>
          <p:cNvPr id="615" name="Shape 6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5875" y="1098400"/>
            <a:ext cx="4917198" cy="2625599"/>
          </a:xfrm>
          <a:prstGeom prst="rect">
            <a:avLst/>
          </a:prstGeom>
          <a:noFill/>
          <a:ln>
            <a:noFill/>
          </a:ln>
        </p:spPr>
      </p:pic>
      <p:sp>
        <p:nvSpPr>
          <p:cNvPr id="616" name="Shape 616"/>
          <p:cNvSpPr txBox="1"/>
          <p:nvPr/>
        </p:nvSpPr>
        <p:spPr>
          <a:xfrm>
            <a:off x="2794450" y="3696125"/>
            <a:ext cx="2081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Learnable upsampling!</a:t>
            </a:r>
          </a:p>
        </p:txBody>
      </p:sp>
      <p:cxnSp>
        <p:nvCxnSpPr>
          <p:cNvPr id="617" name="Shape 617"/>
          <p:cNvCxnSpPr/>
          <p:nvPr/>
        </p:nvCxnSpPr>
        <p:spPr>
          <a:xfrm flipH="1" rot="10800000">
            <a:off x="4051425" y="2747499"/>
            <a:ext cx="965700" cy="9657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Shape 622"/>
          <p:cNvSpPr txBox="1"/>
          <p:nvPr>
            <p:ph idx="12" type="sldNum"/>
          </p:nvPr>
        </p:nvSpPr>
        <p:spPr>
          <a:xfrm>
            <a:off x="6507723" y="4666350"/>
            <a:ext cx="8435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623" name="Shape 623"/>
          <p:cNvSpPr txBox="1"/>
          <p:nvPr/>
        </p:nvSpPr>
        <p:spPr>
          <a:xfrm>
            <a:off x="47300" y="4300575"/>
            <a:ext cx="5951699" cy="3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000">
                <a:solidFill>
                  <a:schemeClr val="dk1"/>
                </a:solidFill>
              </a:rPr>
              <a:t>Long, Shelhamer, and Darrell, “Fully Convolutional Networks for Semantic Segmentation”, CVPR 2015</a:t>
            </a:r>
          </a:p>
        </p:txBody>
      </p:sp>
      <p:sp>
        <p:nvSpPr>
          <p:cNvPr id="624" name="Shape 62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Semantic Segmentation: Upsampling</a:t>
            </a:r>
          </a:p>
        </p:txBody>
      </p:sp>
      <p:pic>
        <p:nvPicPr>
          <p:cNvPr id="625" name="Shape 625"/>
          <p:cNvPicPr preferRelativeResize="0"/>
          <p:nvPr/>
        </p:nvPicPr>
        <p:blipFill rotWithShape="1">
          <a:blip r:embed="rId3">
            <a:alphaModFix/>
          </a:blip>
          <a:srcRect b="70840" l="0" r="0" t="0"/>
          <a:stretch/>
        </p:blipFill>
        <p:spPr>
          <a:xfrm>
            <a:off x="1967100" y="1175350"/>
            <a:ext cx="6679575" cy="82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Shape 630"/>
          <p:cNvSpPr txBox="1"/>
          <p:nvPr>
            <p:ph idx="12" type="sldNum"/>
          </p:nvPr>
        </p:nvSpPr>
        <p:spPr>
          <a:xfrm>
            <a:off x="6507723" y="4666350"/>
            <a:ext cx="8435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631" name="Shape 631"/>
          <p:cNvSpPr txBox="1"/>
          <p:nvPr/>
        </p:nvSpPr>
        <p:spPr>
          <a:xfrm>
            <a:off x="47300" y="4300575"/>
            <a:ext cx="5951699" cy="3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000">
                <a:solidFill>
                  <a:schemeClr val="dk1"/>
                </a:solidFill>
              </a:rPr>
              <a:t>Long, Shelhamer, and Darrell, “Fully Convolutional Networks for Semantic Segmentation”, CVPR 2015</a:t>
            </a:r>
          </a:p>
        </p:txBody>
      </p:sp>
      <p:sp>
        <p:nvSpPr>
          <p:cNvPr id="632" name="Shape 63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Semantic Segmentation: Upsampling</a:t>
            </a:r>
          </a:p>
        </p:txBody>
      </p:sp>
      <p:pic>
        <p:nvPicPr>
          <p:cNvPr id="633" name="Shape 6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7100" y="1175350"/>
            <a:ext cx="6679575" cy="2838650"/>
          </a:xfrm>
          <a:prstGeom prst="rect">
            <a:avLst/>
          </a:prstGeom>
          <a:noFill/>
          <a:ln>
            <a:noFill/>
          </a:ln>
        </p:spPr>
      </p:pic>
      <p:sp>
        <p:nvSpPr>
          <p:cNvPr id="634" name="Shape 634"/>
          <p:cNvSpPr txBox="1"/>
          <p:nvPr/>
        </p:nvSpPr>
        <p:spPr>
          <a:xfrm>
            <a:off x="5108766" y="2481891"/>
            <a:ext cx="1301699" cy="6959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“skip connections”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Shape 639"/>
          <p:cNvSpPr txBox="1"/>
          <p:nvPr>
            <p:ph idx="12" type="sldNum"/>
          </p:nvPr>
        </p:nvSpPr>
        <p:spPr>
          <a:xfrm>
            <a:off x="6507723" y="4666350"/>
            <a:ext cx="8435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640" name="Shape 640"/>
          <p:cNvSpPr txBox="1"/>
          <p:nvPr/>
        </p:nvSpPr>
        <p:spPr>
          <a:xfrm>
            <a:off x="47300" y="4300575"/>
            <a:ext cx="5951699" cy="3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000">
                <a:solidFill>
                  <a:schemeClr val="dk1"/>
                </a:solidFill>
              </a:rPr>
              <a:t>Long, Shelhamer, and Darrell, “Fully Convolutional Networks for Semantic Segmentation”, CVPR 2015</a:t>
            </a:r>
          </a:p>
        </p:txBody>
      </p:sp>
      <p:sp>
        <p:nvSpPr>
          <p:cNvPr id="641" name="Shape 64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Semantic Segmentation: Upsampling</a:t>
            </a:r>
          </a:p>
        </p:txBody>
      </p:sp>
      <p:pic>
        <p:nvPicPr>
          <p:cNvPr id="642" name="Shape 6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7100" y="1175350"/>
            <a:ext cx="6679575" cy="283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3" name="Shape 6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7374" y="2173899"/>
            <a:ext cx="4137724" cy="1763900"/>
          </a:xfrm>
          <a:prstGeom prst="rect">
            <a:avLst/>
          </a:prstGeom>
          <a:noFill/>
          <a:ln>
            <a:noFill/>
          </a:ln>
        </p:spPr>
      </p:pic>
      <p:sp>
        <p:nvSpPr>
          <p:cNvPr id="644" name="Shape 644"/>
          <p:cNvSpPr txBox="1"/>
          <p:nvPr/>
        </p:nvSpPr>
        <p:spPr>
          <a:xfrm>
            <a:off x="296687" y="3825380"/>
            <a:ext cx="40190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Skip connections = Better results</a:t>
            </a:r>
          </a:p>
        </p:txBody>
      </p:sp>
      <p:sp>
        <p:nvSpPr>
          <p:cNvPr id="645" name="Shape 645"/>
          <p:cNvSpPr txBox="1"/>
          <p:nvPr/>
        </p:nvSpPr>
        <p:spPr>
          <a:xfrm>
            <a:off x="5108766" y="2481891"/>
            <a:ext cx="1301699" cy="6959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“skip connections”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Shape 6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Learnable Upsampling: “Deconvolution”</a:t>
            </a:r>
          </a:p>
        </p:txBody>
      </p:sp>
      <p:sp>
        <p:nvSpPr>
          <p:cNvPr id="651" name="Shape 651"/>
          <p:cNvSpPr txBox="1"/>
          <p:nvPr>
            <p:ph idx="12" type="sldNum"/>
          </p:nvPr>
        </p:nvSpPr>
        <p:spPr>
          <a:xfrm>
            <a:off x="6507723" y="4666350"/>
            <a:ext cx="8435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graphicFrame>
        <p:nvGraphicFramePr>
          <p:cNvPr id="652" name="Shape 652"/>
          <p:cNvGraphicFramePr/>
          <p:nvPr/>
        </p:nvGraphicFramePr>
        <p:xfrm>
          <a:off x="1562100" y="2038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{9981B0DA-F799-4FBA-B2AE-0950254882EB}</a:tableStyleId>
              </a:tblPr>
              <a:tblGrid>
                <a:gridCol w="382850"/>
                <a:gridCol w="382850"/>
                <a:gridCol w="382850"/>
                <a:gridCol w="382850"/>
              </a:tblGrid>
              <a:tr h="348975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48975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48975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48975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653" name="Shape 653"/>
          <p:cNvGraphicFramePr/>
          <p:nvPr/>
        </p:nvGraphicFramePr>
        <p:xfrm>
          <a:off x="4927600" y="2020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{9981B0DA-F799-4FBA-B2AE-0950254882EB}</a:tableStyleId>
              </a:tblPr>
              <a:tblGrid>
                <a:gridCol w="382850"/>
                <a:gridCol w="382850"/>
                <a:gridCol w="382850"/>
                <a:gridCol w="382850"/>
              </a:tblGrid>
              <a:tr h="348975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48975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48975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48975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654" name="Shape 654"/>
          <p:cNvSpPr txBox="1"/>
          <p:nvPr/>
        </p:nvSpPr>
        <p:spPr>
          <a:xfrm>
            <a:off x="2423375" y="1063375"/>
            <a:ext cx="3809100" cy="360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Typical 3 x 3 convolution, stride 1 pad 1</a:t>
            </a:r>
          </a:p>
        </p:txBody>
      </p:sp>
      <p:sp>
        <p:nvSpPr>
          <p:cNvPr id="655" name="Shape 655"/>
          <p:cNvSpPr txBox="1"/>
          <p:nvPr/>
        </p:nvSpPr>
        <p:spPr>
          <a:xfrm>
            <a:off x="1562050" y="3644200"/>
            <a:ext cx="1531500" cy="360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Input: 4 x 4</a:t>
            </a:r>
          </a:p>
        </p:txBody>
      </p:sp>
      <p:sp>
        <p:nvSpPr>
          <p:cNvPr id="656" name="Shape 656"/>
          <p:cNvSpPr txBox="1"/>
          <p:nvPr/>
        </p:nvSpPr>
        <p:spPr>
          <a:xfrm>
            <a:off x="4927550" y="3644200"/>
            <a:ext cx="1531500" cy="360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Output: 4 x 4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Shape 6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Learnable Upsampling: “Deconvolution”</a:t>
            </a:r>
          </a:p>
        </p:txBody>
      </p:sp>
      <p:sp>
        <p:nvSpPr>
          <p:cNvPr id="662" name="Shape 662"/>
          <p:cNvSpPr txBox="1"/>
          <p:nvPr>
            <p:ph idx="12" type="sldNum"/>
          </p:nvPr>
        </p:nvSpPr>
        <p:spPr>
          <a:xfrm>
            <a:off x="6507723" y="4666350"/>
            <a:ext cx="8435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graphicFrame>
        <p:nvGraphicFramePr>
          <p:cNvPr id="663" name="Shape 663"/>
          <p:cNvGraphicFramePr/>
          <p:nvPr/>
        </p:nvGraphicFramePr>
        <p:xfrm>
          <a:off x="1562100" y="2038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{9981B0DA-F799-4FBA-B2AE-0950254882EB}</a:tableStyleId>
              </a:tblPr>
              <a:tblGrid>
                <a:gridCol w="382850"/>
                <a:gridCol w="382850"/>
                <a:gridCol w="382850"/>
                <a:gridCol w="382850"/>
              </a:tblGrid>
              <a:tr h="348975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48975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48975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48975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664" name="Shape 664"/>
          <p:cNvGraphicFramePr/>
          <p:nvPr/>
        </p:nvGraphicFramePr>
        <p:xfrm>
          <a:off x="4927600" y="2020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{9981B0DA-F799-4FBA-B2AE-0950254882EB}</a:tableStyleId>
              </a:tblPr>
              <a:tblGrid>
                <a:gridCol w="382850"/>
                <a:gridCol w="382850"/>
                <a:gridCol w="382850"/>
                <a:gridCol w="382850"/>
              </a:tblGrid>
              <a:tr h="34897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4CCC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48975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48975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48975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665" name="Shape 665"/>
          <p:cNvSpPr txBox="1"/>
          <p:nvPr/>
        </p:nvSpPr>
        <p:spPr>
          <a:xfrm>
            <a:off x="2423375" y="1063375"/>
            <a:ext cx="3809100" cy="360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Typical 3 x 3 convolution, stride 1 pad 1</a:t>
            </a:r>
          </a:p>
        </p:txBody>
      </p:sp>
      <p:sp>
        <p:nvSpPr>
          <p:cNvPr id="666" name="Shape 666"/>
          <p:cNvSpPr/>
          <p:nvPr/>
        </p:nvSpPr>
        <p:spPr>
          <a:xfrm>
            <a:off x="1175600" y="1685196"/>
            <a:ext cx="1153800" cy="1086599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67" name="Shape 667"/>
          <p:cNvSpPr txBox="1"/>
          <p:nvPr/>
        </p:nvSpPr>
        <p:spPr>
          <a:xfrm>
            <a:off x="1562050" y="3644200"/>
            <a:ext cx="1531500" cy="360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Input: 4 x 4</a:t>
            </a:r>
          </a:p>
        </p:txBody>
      </p:sp>
      <p:sp>
        <p:nvSpPr>
          <p:cNvPr id="668" name="Shape 668"/>
          <p:cNvSpPr txBox="1"/>
          <p:nvPr/>
        </p:nvSpPr>
        <p:spPr>
          <a:xfrm>
            <a:off x="4927550" y="3644200"/>
            <a:ext cx="1531500" cy="360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Output: 4 x 4</a:t>
            </a:r>
          </a:p>
        </p:txBody>
      </p:sp>
      <p:cxnSp>
        <p:nvCxnSpPr>
          <p:cNvPr id="669" name="Shape 669"/>
          <p:cNvCxnSpPr/>
          <p:nvPr/>
        </p:nvCxnSpPr>
        <p:spPr>
          <a:xfrm>
            <a:off x="3308475" y="2246350"/>
            <a:ext cx="1452899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670" name="Shape 670"/>
          <p:cNvSpPr txBox="1"/>
          <p:nvPr/>
        </p:nvSpPr>
        <p:spPr>
          <a:xfrm>
            <a:off x="3360475" y="2350325"/>
            <a:ext cx="1294200" cy="744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Dot product between filter and input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Shape 6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Learnable Upsampling: “Deconvolution”</a:t>
            </a:r>
          </a:p>
        </p:txBody>
      </p:sp>
      <p:sp>
        <p:nvSpPr>
          <p:cNvPr id="676" name="Shape 676"/>
          <p:cNvSpPr txBox="1"/>
          <p:nvPr>
            <p:ph idx="12" type="sldNum"/>
          </p:nvPr>
        </p:nvSpPr>
        <p:spPr>
          <a:xfrm>
            <a:off x="6507723" y="4666350"/>
            <a:ext cx="8435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graphicFrame>
        <p:nvGraphicFramePr>
          <p:cNvPr id="677" name="Shape 677"/>
          <p:cNvGraphicFramePr/>
          <p:nvPr/>
        </p:nvGraphicFramePr>
        <p:xfrm>
          <a:off x="1562100" y="2038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{9981B0DA-F799-4FBA-B2AE-0950254882EB}</a:tableStyleId>
              </a:tblPr>
              <a:tblGrid>
                <a:gridCol w="382850"/>
                <a:gridCol w="382850"/>
                <a:gridCol w="382850"/>
                <a:gridCol w="382850"/>
              </a:tblGrid>
              <a:tr h="348975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48975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48975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48975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678" name="Shape 678"/>
          <p:cNvGraphicFramePr/>
          <p:nvPr/>
        </p:nvGraphicFramePr>
        <p:xfrm>
          <a:off x="4927600" y="2020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{9981B0DA-F799-4FBA-B2AE-0950254882EB}</a:tableStyleId>
              </a:tblPr>
              <a:tblGrid>
                <a:gridCol w="382850"/>
                <a:gridCol w="382850"/>
                <a:gridCol w="382850"/>
                <a:gridCol w="382850"/>
              </a:tblGrid>
              <a:tr h="34897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4CCC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48975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48975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48975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679" name="Shape 679"/>
          <p:cNvSpPr txBox="1"/>
          <p:nvPr/>
        </p:nvSpPr>
        <p:spPr>
          <a:xfrm>
            <a:off x="2423375" y="1063375"/>
            <a:ext cx="3809100" cy="360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Typical 3 x 3 convolution, stride 1 pad 1</a:t>
            </a:r>
          </a:p>
        </p:txBody>
      </p:sp>
      <p:sp>
        <p:nvSpPr>
          <p:cNvPr id="680" name="Shape 680"/>
          <p:cNvSpPr/>
          <p:nvPr/>
        </p:nvSpPr>
        <p:spPr>
          <a:xfrm>
            <a:off x="1556600" y="1685196"/>
            <a:ext cx="1153800" cy="1086599"/>
          </a:xfrm>
          <a:prstGeom prst="rect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81" name="Shape 681"/>
          <p:cNvSpPr txBox="1"/>
          <p:nvPr/>
        </p:nvSpPr>
        <p:spPr>
          <a:xfrm>
            <a:off x="1562050" y="3644200"/>
            <a:ext cx="1531500" cy="360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Input: 4 x 4</a:t>
            </a:r>
          </a:p>
        </p:txBody>
      </p:sp>
      <p:sp>
        <p:nvSpPr>
          <p:cNvPr id="682" name="Shape 682"/>
          <p:cNvSpPr txBox="1"/>
          <p:nvPr/>
        </p:nvSpPr>
        <p:spPr>
          <a:xfrm>
            <a:off x="4927550" y="3644200"/>
            <a:ext cx="1531500" cy="360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Output: 4 x 4</a:t>
            </a:r>
          </a:p>
        </p:txBody>
      </p:sp>
      <p:sp>
        <p:nvSpPr>
          <p:cNvPr id="683" name="Shape 683"/>
          <p:cNvSpPr/>
          <p:nvPr/>
        </p:nvSpPr>
        <p:spPr>
          <a:xfrm>
            <a:off x="1175600" y="1685196"/>
            <a:ext cx="1153800" cy="1086599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684" name="Shape 684"/>
          <p:cNvCxnSpPr/>
          <p:nvPr/>
        </p:nvCxnSpPr>
        <p:spPr>
          <a:xfrm>
            <a:off x="3308475" y="2246350"/>
            <a:ext cx="1452899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685" name="Shape 685"/>
          <p:cNvSpPr txBox="1"/>
          <p:nvPr/>
        </p:nvSpPr>
        <p:spPr>
          <a:xfrm>
            <a:off x="3360475" y="2350325"/>
            <a:ext cx="1294200" cy="744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Dot product between filter and input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Shape 69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Learnable Upsampling: “Deconvolution”</a:t>
            </a:r>
          </a:p>
        </p:txBody>
      </p:sp>
      <p:sp>
        <p:nvSpPr>
          <p:cNvPr id="691" name="Shape 691"/>
          <p:cNvSpPr txBox="1"/>
          <p:nvPr>
            <p:ph idx="12" type="sldNum"/>
          </p:nvPr>
        </p:nvSpPr>
        <p:spPr>
          <a:xfrm>
            <a:off x="6507723" y="4666350"/>
            <a:ext cx="8435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graphicFrame>
        <p:nvGraphicFramePr>
          <p:cNvPr id="692" name="Shape 692"/>
          <p:cNvGraphicFramePr/>
          <p:nvPr/>
        </p:nvGraphicFramePr>
        <p:xfrm>
          <a:off x="1562100" y="2038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{9981B0DA-F799-4FBA-B2AE-0950254882EB}</a:tableStyleId>
              </a:tblPr>
              <a:tblGrid>
                <a:gridCol w="382850"/>
                <a:gridCol w="382850"/>
                <a:gridCol w="382850"/>
                <a:gridCol w="382850"/>
              </a:tblGrid>
              <a:tr h="348975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48975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48975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48975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693" name="Shape 693"/>
          <p:cNvGraphicFramePr/>
          <p:nvPr/>
        </p:nvGraphicFramePr>
        <p:xfrm>
          <a:off x="5310450" y="23812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{9981B0DA-F799-4FBA-B2AE-0950254882EB}</a:tableStyleId>
              </a:tblPr>
              <a:tblGrid>
                <a:gridCol w="382850"/>
                <a:gridCol w="382850"/>
              </a:tblGrid>
              <a:tr h="34897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48975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694" name="Shape 694"/>
          <p:cNvSpPr txBox="1"/>
          <p:nvPr/>
        </p:nvSpPr>
        <p:spPr>
          <a:xfrm>
            <a:off x="2423375" y="1063375"/>
            <a:ext cx="3809100" cy="360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Typical 3 x 3 convolution, </a:t>
            </a:r>
            <a:r>
              <a:rPr b="1" lang="en"/>
              <a:t>stride 2</a:t>
            </a:r>
            <a:r>
              <a:rPr lang="en"/>
              <a:t> pad 1</a:t>
            </a:r>
          </a:p>
        </p:txBody>
      </p:sp>
      <p:sp>
        <p:nvSpPr>
          <p:cNvPr id="695" name="Shape 695"/>
          <p:cNvSpPr txBox="1"/>
          <p:nvPr/>
        </p:nvSpPr>
        <p:spPr>
          <a:xfrm>
            <a:off x="1562050" y="3644200"/>
            <a:ext cx="1531500" cy="360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Input: 4 x 4</a:t>
            </a:r>
          </a:p>
        </p:txBody>
      </p:sp>
      <p:sp>
        <p:nvSpPr>
          <p:cNvPr id="696" name="Shape 696"/>
          <p:cNvSpPr txBox="1"/>
          <p:nvPr/>
        </p:nvSpPr>
        <p:spPr>
          <a:xfrm>
            <a:off x="4927550" y="3644200"/>
            <a:ext cx="1531500" cy="360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Output: 2 x 2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But first….</a:t>
            </a:r>
          </a:p>
        </p:txBody>
      </p:sp>
      <p:sp>
        <p:nvSpPr>
          <p:cNvPr id="77" name="Shape 77"/>
          <p:cNvSpPr txBox="1"/>
          <p:nvPr>
            <p:ph idx="12" type="sldNum"/>
          </p:nvPr>
        </p:nvSpPr>
        <p:spPr>
          <a:xfrm>
            <a:off x="6507723" y="4666350"/>
            <a:ext cx="8435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78" name="Shape 78"/>
          <p:cNvPicPr preferRelativeResize="0"/>
          <p:nvPr/>
        </p:nvPicPr>
        <p:blipFill rotWithShape="1">
          <a:blip r:embed="rId3">
            <a:alphaModFix/>
          </a:blip>
          <a:srcRect b="10568" l="13829" r="17607" t="9851"/>
          <a:stretch/>
        </p:blipFill>
        <p:spPr>
          <a:xfrm>
            <a:off x="1617425" y="930625"/>
            <a:ext cx="5642450" cy="3369949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Shape 79"/>
          <p:cNvSpPr/>
          <p:nvPr/>
        </p:nvSpPr>
        <p:spPr>
          <a:xfrm>
            <a:off x="6358250" y="1078950"/>
            <a:ext cx="980100" cy="326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Shape 7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Learnable Upsampling: “Deconvolution”</a:t>
            </a:r>
          </a:p>
        </p:txBody>
      </p:sp>
      <p:sp>
        <p:nvSpPr>
          <p:cNvPr id="702" name="Shape 702"/>
          <p:cNvSpPr txBox="1"/>
          <p:nvPr>
            <p:ph idx="12" type="sldNum"/>
          </p:nvPr>
        </p:nvSpPr>
        <p:spPr>
          <a:xfrm>
            <a:off x="6507723" y="4666350"/>
            <a:ext cx="8435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graphicFrame>
        <p:nvGraphicFramePr>
          <p:cNvPr id="703" name="Shape 703"/>
          <p:cNvGraphicFramePr/>
          <p:nvPr/>
        </p:nvGraphicFramePr>
        <p:xfrm>
          <a:off x="1562100" y="2038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{9981B0DA-F799-4FBA-B2AE-0950254882EB}</a:tableStyleId>
              </a:tblPr>
              <a:tblGrid>
                <a:gridCol w="382850"/>
                <a:gridCol w="382850"/>
                <a:gridCol w="382850"/>
                <a:gridCol w="382850"/>
              </a:tblGrid>
              <a:tr h="348975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48975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48975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48975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704" name="Shape 704"/>
          <p:cNvGraphicFramePr/>
          <p:nvPr/>
        </p:nvGraphicFramePr>
        <p:xfrm>
          <a:off x="5310450" y="23812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{9981B0DA-F799-4FBA-B2AE-0950254882EB}</a:tableStyleId>
              </a:tblPr>
              <a:tblGrid>
                <a:gridCol w="382850"/>
                <a:gridCol w="382850"/>
              </a:tblGrid>
              <a:tr h="34897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4CCC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48975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705" name="Shape 705"/>
          <p:cNvSpPr txBox="1"/>
          <p:nvPr/>
        </p:nvSpPr>
        <p:spPr>
          <a:xfrm>
            <a:off x="2423375" y="1063375"/>
            <a:ext cx="3809100" cy="360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Typical 3 x 3 convolution, stride 2 pad 1</a:t>
            </a:r>
          </a:p>
        </p:txBody>
      </p:sp>
      <p:sp>
        <p:nvSpPr>
          <p:cNvPr id="706" name="Shape 706"/>
          <p:cNvSpPr txBox="1"/>
          <p:nvPr/>
        </p:nvSpPr>
        <p:spPr>
          <a:xfrm>
            <a:off x="1562050" y="3644200"/>
            <a:ext cx="1531500" cy="360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Input: 4 x 4</a:t>
            </a:r>
          </a:p>
        </p:txBody>
      </p:sp>
      <p:sp>
        <p:nvSpPr>
          <p:cNvPr id="707" name="Shape 707"/>
          <p:cNvSpPr txBox="1"/>
          <p:nvPr/>
        </p:nvSpPr>
        <p:spPr>
          <a:xfrm>
            <a:off x="4927550" y="3644200"/>
            <a:ext cx="1531500" cy="360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Output: 2 x 2</a:t>
            </a:r>
          </a:p>
        </p:txBody>
      </p:sp>
      <p:sp>
        <p:nvSpPr>
          <p:cNvPr id="708" name="Shape 708"/>
          <p:cNvSpPr/>
          <p:nvPr/>
        </p:nvSpPr>
        <p:spPr>
          <a:xfrm>
            <a:off x="1175600" y="1685196"/>
            <a:ext cx="1153800" cy="1086599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709" name="Shape 709"/>
          <p:cNvCxnSpPr/>
          <p:nvPr/>
        </p:nvCxnSpPr>
        <p:spPr>
          <a:xfrm>
            <a:off x="3308475" y="2246350"/>
            <a:ext cx="1452899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710" name="Shape 710"/>
          <p:cNvSpPr txBox="1"/>
          <p:nvPr/>
        </p:nvSpPr>
        <p:spPr>
          <a:xfrm>
            <a:off x="3360475" y="2350325"/>
            <a:ext cx="1294200" cy="744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Dot product between filter and input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Shape 7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Learnable Upsampling: “Deconvolution”</a:t>
            </a:r>
          </a:p>
        </p:txBody>
      </p:sp>
      <p:sp>
        <p:nvSpPr>
          <p:cNvPr id="716" name="Shape 716"/>
          <p:cNvSpPr txBox="1"/>
          <p:nvPr>
            <p:ph idx="12" type="sldNum"/>
          </p:nvPr>
        </p:nvSpPr>
        <p:spPr>
          <a:xfrm>
            <a:off x="6507723" y="4666350"/>
            <a:ext cx="8435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graphicFrame>
        <p:nvGraphicFramePr>
          <p:cNvPr id="717" name="Shape 717"/>
          <p:cNvGraphicFramePr/>
          <p:nvPr/>
        </p:nvGraphicFramePr>
        <p:xfrm>
          <a:off x="1562100" y="2038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{9981B0DA-F799-4FBA-B2AE-0950254882EB}</a:tableStyleId>
              </a:tblPr>
              <a:tblGrid>
                <a:gridCol w="382850"/>
                <a:gridCol w="382850"/>
                <a:gridCol w="382850"/>
                <a:gridCol w="382850"/>
              </a:tblGrid>
              <a:tr h="348975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48975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48975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48975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718" name="Shape 718"/>
          <p:cNvGraphicFramePr/>
          <p:nvPr/>
        </p:nvGraphicFramePr>
        <p:xfrm>
          <a:off x="5310450" y="23812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{9981B0DA-F799-4FBA-B2AE-0950254882EB}</a:tableStyleId>
              </a:tblPr>
              <a:tblGrid>
                <a:gridCol w="382850"/>
                <a:gridCol w="382850"/>
              </a:tblGrid>
              <a:tr h="34897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4CCC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</a:tr>
              <a:tr h="348975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719" name="Shape 719"/>
          <p:cNvSpPr txBox="1"/>
          <p:nvPr/>
        </p:nvSpPr>
        <p:spPr>
          <a:xfrm>
            <a:off x="2423375" y="1063375"/>
            <a:ext cx="3809100" cy="360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Typical 3 x 3 convolution, stride 2 pad 1</a:t>
            </a:r>
          </a:p>
        </p:txBody>
      </p:sp>
      <p:sp>
        <p:nvSpPr>
          <p:cNvPr id="720" name="Shape 720"/>
          <p:cNvSpPr/>
          <p:nvPr/>
        </p:nvSpPr>
        <p:spPr>
          <a:xfrm>
            <a:off x="1937600" y="1685196"/>
            <a:ext cx="1153800" cy="1086599"/>
          </a:xfrm>
          <a:prstGeom prst="rect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21" name="Shape 721"/>
          <p:cNvSpPr txBox="1"/>
          <p:nvPr/>
        </p:nvSpPr>
        <p:spPr>
          <a:xfrm>
            <a:off x="1562050" y="3644200"/>
            <a:ext cx="1531500" cy="360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Input: 4 x 4</a:t>
            </a:r>
          </a:p>
        </p:txBody>
      </p:sp>
      <p:sp>
        <p:nvSpPr>
          <p:cNvPr id="722" name="Shape 722"/>
          <p:cNvSpPr txBox="1"/>
          <p:nvPr/>
        </p:nvSpPr>
        <p:spPr>
          <a:xfrm>
            <a:off x="4927550" y="3644200"/>
            <a:ext cx="1531500" cy="360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Output: 2 x 2</a:t>
            </a:r>
          </a:p>
        </p:txBody>
      </p:sp>
      <p:sp>
        <p:nvSpPr>
          <p:cNvPr id="723" name="Shape 723"/>
          <p:cNvSpPr/>
          <p:nvPr/>
        </p:nvSpPr>
        <p:spPr>
          <a:xfrm>
            <a:off x="1175600" y="1685196"/>
            <a:ext cx="1153800" cy="1086599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724" name="Shape 724"/>
          <p:cNvCxnSpPr/>
          <p:nvPr/>
        </p:nvCxnSpPr>
        <p:spPr>
          <a:xfrm>
            <a:off x="3308475" y="2246350"/>
            <a:ext cx="1452899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725" name="Shape 725"/>
          <p:cNvSpPr txBox="1"/>
          <p:nvPr/>
        </p:nvSpPr>
        <p:spPr>
          <a:xfrm>
            <a:off x="3360475" y="2350325"/>
            <a:ext cx="1294200" cy="744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Dot product between filter and input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Shape 73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Learnable Upsampling: “Deconvolution”</a:t>
            </a:r>
          </a:p>
        </p:txBody>
      </p:sp>
      <p:sp>
        <p:nvSpPr>
          <p:cNvPr id="731" name="Shape 731"/>
          <p:cNvSpPr txBox="1"/>
          <p:nvPr>
            <p:ph idx="12" type="sldNum"/>
          </p:nvPr>
        </p:nvSpPr>
        <p:spPr>
          <a:xfrm>
            <a:off x="6507723" y="4666350"/>
            <a:ext cx="8435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graphicFrame>
        <p:nvGraphicFramePr>
          <p:cNvPr id="732" name="Shape 732"/>
          <p:cNvGraphicFramePr/>
          <p:nvPr/>
        </p:nvGraphicFramePr>
        <p:xfrm>
          <a:off x="1944950" y="2416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{9981B0DA-F799-4FBA-B2AE-0950254882EB}</a:tableStyleId>
              </a:tblPr>
              <a:tblGrid>
                <a:gridCol w="382850"/>
                <a:gridCol w="382850"/>
              </a:tblGrid>
              <a:tr h="348975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48975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733" name="Shape 733"/>
          <p:cNvSpPr txBox="1"/>
          <p:nvPr/>
        </p:nvSpPr>
        <p:spPr>
          <a:xfrm>
            <a:off x="2423375" y="1063375"/>
            <a:ext cx="3809100" cy="360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3 x 3 “deconvolution”, stride 2 pad 1</a:t>
            </a:r>
          </a:p>
        </p:txBody>
      </p:sp>
      <p:sp>
        <p:nvSpPr>
          <p:cNvPr id="734" name="Shape 734"/>
          <p:cNvSpPr txBox="1"/>
          <p:nvPr/>
        </p:nvSpPr>
        <p:spPr>
          <a:xfrm>
            <a:off x="1562050" y="3644200"/>
            <a:ext cx="1531500" cy="360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Input: 2 x 2</a:t>
            </a:r>
          </a:p>
        </p:txBody>
      </p:sp>
      <p:sp>
        <p:nvSpPr>
          <p:cNvPr id="735" name="Shape 735"/>
          <p:cNvSpPr txBox="1"/>
          <p:nvPr/>
        </p:nvSpPr>
        <p:spPr>
          <a:xfrm>
            <a:off x="4927550" y="3644200"/>
            <a:ext cx="1531500" cy="360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Output: 4 x 4</a:t>
            </a:r>
          </a:p>
        </p:txBody>
      </p:sp>
      <p:graphicFrame>
        <p:nvGraphicFramePr>
          <p:cNvPr id="736" name="Shape 736"/>
          <p:cNvGraphicFramePr/>
          <p:nvPr/>
        </p:nvGraphicFramePr>
        <p:xfrm>
          <a:off x="4927600" y="20561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{9981B0DA-F799-4FBA-B2AE-0950254882EB}</a:tableStyleId>
              </a:tblPr>
              <a:tblGrid>
                <a:gridCol w="382850"/>
                <a:gridCol w="382850"/>
                <a:gridCol w="382850"/>
                <a:gridCol w="382850"/>
              </a:tblGrid>
              <a:tr h="348975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48975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48975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48975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Shape 74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Learnable Upsampling: “Deconvolution”</a:t>
            </a:r>
          </a:p>
        </p:txBody>
      </p:sp>
      <p:sp>
        <p:nvSpPr>
          <p:cNvPr id="742" name="Shape 742"/>
          <p:cNvSpPr txBox="1"/>
          <p:nvPr>
            <p:ph idx="12" type="sldNum"/>
          </p:nvPr>
        </p:nvSpPr>
        <p:spPr>
          <a:xfrm>
            <a:off x="6507723" y="4666350"/>
            <a:ext cx="8435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graphicFrame>
        <p:nvGraphicFramePr>
          <p:cNvPr id="743" name="Shape 743"/>
          <p:cNvGraphicFramePr/>
          <p:nvPr/>
        </p:nvGraphicFramePr>
        <p:xfrm>
          <a:off x="1944950" y="2416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{9981B0DA-F799-4FBA-B2AE-0950254882EB}</a:tableStyleId>
              </a:tblPr>
              <a:tblGrid>
                <a:gridCol w="382850"/>
                <a:gridCol w="382850"/>
              </a:tblGrid>
              <a:tr h="34897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4CCC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48975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744" name="Shape 744"/>
          <p:cNvSpPr txBox="1"/>
          <p:nvPr/>
        </p:nvSpPr>
        <p:spPr>
          <a:xfrm>
            <a:off x="2423375" y="1063375"/>
            <a:ext cx="3809100" cy="360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3 x 3 “deconvolution”, stride 2 pad 1</a:t>
            </a:r>
          </a:p>
        </p:txBody>
      </p:sp>
      <p:sp>
        <p:nvSpPr>
          <p:cNvPr id="745" name="Shape 745"/>
          <p:cNvSpPr txBox="1"/>
          <p:nvPr/>
        </p:nvSpPr>
        <p:spPr>
          <a:xfrm>
            <a:off x="1562050" y="3644200"/>
            <a:ext cx="1531500" cy="360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Input: 2 x 2</a:t>
            </a:r>
          </a:p>
        </p:txBody>
      </p:sp>
      <p:sp>
        <p:nvSpPr>
          <p:cNvPr id="746" name="Shape 746"/>
          <p:cNvSpPr txBox="1"/>
          <p:nvPr/>
        </p:nvSpPr>
        <p:spPr>
          <a:xfrm>
            <a:off x="4927550" y="3644200"/>
            <a:ext cx="1531500" cy="360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Output: 4 x 4</a:t>
            </a:r>
          </a:p>
        </p:txBody>
      </p:sp>
      <p:graphicFrame>
        <p:nvGraphicFramePr>
          <p:cNvPr id="747" name="Shape 747"/>
          <p:cNvGraphicFramePr/>
          <p:nvPr/>
        </p:nvGraphicFramePr>
        <p:xfrm>
          <a:off x="4927600" y="20561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{9981B0DA-F799-4FBA-B2AE-0950254882EB}</a:tableStyleId>
              </a:tblPr>
              <a:tblGrid>
                <a:gridCol w="382850"/>
                <a:gridCol w="382850"/>
                <a:gridCol w="382850"/>
                <a:gridCol w="382850"/>
              </a:tblGrid>
              <a:tr h="348975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48975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48975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48975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748" name="Shape 748"/>
          <p:cNvSpPr/>
          <p:nvPr/>
        </p:nvSpPr>
        <p:spPr>
          <a:xfrm>
            <a:off x="4538975" y="1685196"/>
            <a:ext cx="1153800" cy="1086599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749" name="Shape 749"/>
          <p:cNvCxnSpPr/>
          <p:nvPr/>
        </p:nvCxnSpPr>
        <p:spPr>
          <a:xfrm>
            <a:off x="2927475" y="2246350"/>
            <a:ext cx="1452899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750" name="Shape 750"/>
          <p:cNvSpPr txBox="1"/>
          <p:nvPr/>
        </p:nvSpPr>
        <p:spPr>
          <a:xfrm>
            <a:off x="2979475" y="2350325"/>
            <a:ext cx="1294200" cy="744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Input gives weight for filter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Shape 7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Learnable Upsampling: “Deconvolution”</a:t>
            </a:r>
          </a:p>
        </p:txBody>
      </p:sp>
      <p:sp>
        <p:nvSpPr>
          <p:cNvPr id="756" name="Shape 756"/>
          <p:cNvSpPr txBox="1"/>
          <p:nvPr>
            <p:ph idx="12" type="sldNum"/>
          </p:nvPr>
        </p:nvSpPr>
        <p:spPr>
          <a:xfrm>
            <a:off x="6507723" y="4666350"/>
            <a:ext cx="8435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graphicFrame>
        <p:nvGraphicFramePr>
          <p:cNvPr id="757" name="Shape 757"/>
          <p:cNvGraphicFramePr/>
          <p:nvPr/>
        </p:nvGraphicFramePr>
        <p:xfrm>
          <a:off x="1944950" y="2416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{9981B0DA-F799-4FBA-B2AE-0950254882EB}</a:tableStyleId>
              </a:tblPr>
              <a:tblGrid>
                <a:gridCol w="382850"/>
                <a:gridCol w="382850"/>
              </a:tblGrid>
              <a:tr h="34897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4CCC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</a:tr>
              <a:tr h="348975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758" name="Shape 758"/>
          <p:cNvSpPr txBox="1"/>
          <p:nvPr/>
        </p:nvSpPr>
        <p:spPr>
          <a:xfrm>
            <a:off x="2423375" y="1063375"/>
            <a:ext cx="3809100" cy="360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3 x 3 “deconvolution”, stride 2 pad 1</a:t>
            </a:r>
          </a:p>
        </p:txBody>
      </p:sp>
      <p:sp>
        <p:nvSpPr>
          <p:cNvPr id="759" name="Shape 759"/>
          <p:cNvSpPr txBox="1"/>
          <p:nvPr/>
        </p:nvSpPr>
        <p:spPr>
          <a:xfrm>
            <a:off x="1562050" y="3644200"/>
            <a:ext cx="1531500" cy="360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Input: 2 x 2</a:t>
            </a:r>
          </a:p>
        </p:txBody>
      </p:sp>
      <p:sp>
        <p:nvSpPr>
          <p:cNvPr id="760" name="Shape 760"/>
          <p:cNvSpPr txBox="1"/>
          <p:nvPr/>
        </p:nvSpPr>
        <p:spPr>
          <a:xfrm>
            <a:off x="4927550" y="3644200"/>
            <a:ext cx="1531500" cy="360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Output: 4 x 4</a:t>
            </a:r>
          </a:p>
        </p:txBody>
      </p:sp>
      <p:graphicFrame>
        <p:nvGraphicFramePr>
          <p:cNvPr id="761" name="Shape 761"/>
          <p:cNvGraphicFramePr/>
          <p:nvPr/>
        </p:nvGraphicFramePr>
        <p:xfrm>
          <a:off x="4927600" y="20561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{9981B0DA-F799-4FBA-B2AE-0950254882EB}</a:tableStyleId>
              </a:tblPr>
              <a:tblGrid>
                <a:gridCol w="382850"/>
                <a:gridCol w="382850"/>
                <a:gridCol w="382850"/>
                <a:gridCol w="382850"/>
              </a:tblGrid>
              <a:tr h="348975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48975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48975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48975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762" name="Shape 762"/>
          <p:cNvSpPr/>
          <p:nvPr/>
        </p:nvSpPr>
        <p:spPr>
          <a:xfrm>
            <a:off x="4538975" y="1685196"/>
            <a:ext cx="1153800" cy="1086599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63" name="Shape 763"/>
          <p:cNvSpPr/>
          <p:nvPr/>
        </p:nvSpPr>
        <p:spPr>
          <a:xfrm>
            <a:off x="5305200" y="1685196"/>
            <a:ext cx="1153800" cy="1086599"/>
          </a:xfrm>
          <a:prstGeom prst="rect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764" name="Shape 764"/>
          <p:cNvCxnSpPr/>
          <p:nvPr/>
        </p:nvCxnSpPr>
        <p:spPr>
          <a:xfrm>
            <a:off x="2927475" y="2246350"/>
            <a:ext cx="1452899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765" name="Shape 765"/>
          <p:cNvSpPr txBox="1"/>
          <p:nvPr/>
        </p:nvSpPr>
        <p:spPr>
          <a:xfrm>
            <a:off x="2979475" y="2350325"/>
            <a:ext cx="1294200" cy="744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Input gives weight for filter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Shape 77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Learnable Upsampling: “Deconvolution”</a:t>
            </a:r>
          </a:p>
        </p:txBody>
      </p:sp>
      <p:sp>
        <p:nvSpPr>
          <p:cNvPr id="771" name="Shape 771"/>
          <p:cNvSpPr txBox="1"/>
          <p:nvPr>
            <p:ph idx="12" type="sldNum"/>
          </p:nvPr>
        </p:nvSpPr>
        <p:spPr>
          <a:xfrm>
            <a:off x="6507723" y="4666350"/>
            <a:ext cx="8435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graphicFrame>
        <p:nvGraphicFramePr>
          <p:cNvPr id="772" name="Shape 772"/>
          <p:cNvGraphicFramePr/>
          <p:nvPr/>
        </p:nvGraphicFramePr>
        <p:xfrm>
          <a:off x="1944950" y="2416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{9981B0DA-F799-4FBA-B2AE-0950254882EB}</a:tableStyleId>
              </a:tblPr>
              <a:tblGrid>
                <a:gridCol w="382850"/>
                <a:gridCol w="382850"/>
              </a:tblGrid>
              <a:tr h="34897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4CCC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</a:tr>
              <a:tr h="348975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773" name="Shape 773"/>
          <p:cNvSpPr txBox="1"/>
          <p:nvPr/>
        </p:nvSpPr>
        <p:spPr>
          <a:xfrm>
            <a:off x="2423375" y="1063375"/>
            <a:ext cx="3809100" cy="360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3 x 3 “deconvolution”, stride 2 pad 1</a:t>
            </a:r>
          </a:p>
        </p:txBody>
      </p:sp>
      <p:sp>
        <p:nvSpPr>
          <p:cNvPr id="774" name="Shape 774"/>
          <p:cNvSpPr txBox="1"/>
          <p:nvPr/>
        </p:nvSpPr>
        <p:spPr>
          <a:xfrm>
            <a:off x="1562050" y="3644200"/>
            <a:ext cx="1531500" cy="360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Input: 2 x 2</a:t>
            </a:r>
          </a:p>
        </p:txBody>
      </p:sp>
      <p:sp>
        <p:nvSpPr>
          <p:cNvPr id="775" name="Shape 775"/>
          <p:cNvSpPr txBox="1"/>
          <p:nvPr/>
        </p:nvSpPr>
        <p:spPr>
          <a:xfrm>
            <a:off x="4927550" y="3644200"/>
            <a:ext cx="1531500" cy="360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Output: 4 x 4</a:t>
            </a:r>
          </a:p>
        </p:txBody>
      </p:sp>
      <p:graphicFrame>
        <p:nvGraphicFramePr>
          <p:cNvPr id="776" name="Shape 776"/>
          <p:cNvGraphicFramePr/>
          <p:nvPr/>
        </p:nvGraphicFramePr>
        <p:xfrm>
          <a:off x="4927600" y="20561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{9981B0DA-F799-4FBA-B2AE-0950254882EB}</a:tableStyleId>
              </a:tblPr>
              <a:tblGrid>
                <a:gridCol w="382850"/>
                <a:gridCol w="382850"/>
                <a:gridCol w="382850"/>
                <a:gridCol w="382850"/>
              </a:tblGrid>
              <a:tr h="348975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48975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48975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48975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777" name="Shape 777"/>
          <p:cNvSpPr/>
          <p:nvPr/>
        </p:nvSpPr>
        <p:spPr>
          <a:xfrm>
            <a:off x="4538975" y="1685196"/>
            <a:ext cx="1153800" cy="1086599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78" name="Shape 778"/>
          <p:cNvSpPr/>
          <p:nvPr/>
        </p:nvSpPr>
        <p:spPr>
          <a:xfrm>
            <a:off x="5305200" y="1685196"/>
            <a:ext cx="1153800" cy="1086599"/>
          </a:xfrm>
          <a:prstGeom prst="rect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779" name="Shape 779"/>
          <p:cNvCxnSpPr/>
          <p:nvPr/>
        </p:nvCxnSpPr>
        <p:spPr>
          <a:xfrm>
            <a:off x="2927475" y="2246350"/>
            <a:ext cx="1452899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780" name="Shape 780"/>
          <p:cNvSpPr txBox="1"/>
          <p:nvPr/>
        </p:nvSpPr>
        <p:spPr>
          <a:xfrm>
            <a:off x="2979475" y="2350325"/>
            <a:ext cx="1294200" cy="744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Input gives weight for filter</a:t>
            </a:r>
          </a:p>
        </p:txBody>
      </p:sp>
      <p:cxnSp>
        <p:nvCxnSpPr>
          <p:cNvPr id="781" name="Shape 781"/>
          <p:cNvCxnSpPr/>
          <p:nvPr/>
        </p:nvCxnSpPr>
        <p:spPr>
          <a:xfrm flipH="1">
            <a:off x="5475275" y="1495550"/>
            <a:ext cx="1080599" cy="738599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782" name="Shape 782"/>
          <p:cNvSpPr txBox="1"/>
          <p:nvPr/>
        </p:nvSpPr>
        <p:spPr>
          <a:xfrm>
            <a:off x="5913625" y="968050"/>
            <a:ext cx="1452899" cy="744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Sum where output overlaps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Shape 7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Learnable Upsampling: “Deconvolution”</a:t>
            </a:r>
          </a:p>
        </p:txBody>
      </p:sp>
      <p:sp>
        <p:nvSpPr>
          <p:cNvPr id="788" name="Shape 788"/>
          <p:cNvSpPr txBox="1"/>
          <p:nvPr>
            <p:ph idx="12" type="sldNum"/>
          </p:nvPr>
        </p:nvSpPr>
        <p:spPr>
          <a:xfrm>
            <a:off x="6507723" y="4666350"/>
            <a:ext cx="8435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graphicFrame>
        <p:nvGraphicFramePr>
          <p:cNvPr id="789" name="Shape 789"/>
          <p:cNvGraphicFramePr/>
          <p:nvPr/>
        </p:nvGraphicFramePr>
        <p:xfrm>
          <a:off x="1944950" y="2416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{9981B0DA-F799-4FBA-B2AE-0950254882EB}</a:tableStyleId>
              </a:tblPr>
              <a:tblGrid>
                <a:gridCol w="382850"/>
                <a:gridCol w="382850"/>
              </a:tblGrid>
              <a:tr h="34897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4CCC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</a:tr>
              <a:tr h="348975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790" name="Shape 790"/>
          <p:cNvSpPr txBox="1"/>
          <p:nvPr/>
        </p:nvSpPr>
        <p:spPr>
          <a:xfrm>
            <a:off x="2423375" y="1063375"/>
            <a:ext cx="3809100" cy="360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3 x 3 “deconvolution”, stride 2 pad 1</a:t>
            </a:r>
          </a:p>
        </p:txBody>
      </p:sp>
      <p:sp>
        <p:nvSpPr>
          <p:cNvPr id="791" name="Shape 791"/>
          <p:cNvSpPr txBox="1"/>
          <p:nvPr/>
        </p:nvSpPr>
        <p:spPr>
          <a:xfrm>
            <a:off x="1562050" y="3644200"/>
            <a:ext cx="1531500" cy="360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Input: 2 x 2</a:t>
            </a:r>
          </a:p>
        </p:txBody>
      </p:sp>
      <p:sp>
        <p:nvSpPr>
          <p:cNvPr id="792" name="Shape 792"/>
          <p:cNvSpPr txBox="1"/>
          <p:nvPr/>
        </p:nvSpPr>
        <p:spPr>
          <a:xfrm>
            <a:off x="4927550" y="3644200"/>
            <a:ext cx="1531500" cy="360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Output: 4 x 4</a:t>
            </a:r>
          </a:p>
        </p:txBody>
      </p:sp>
      <p:graphicFrame>
        <p:nvGraphicFramePr>
          <p:cNvPr id="793" name="Shape 793"/>
          <p:cNvGraphicFramePr/>
          <p:nvPr/>
        </p:nvGraphicFramePr>
        <p:xfrm>
          <a:off x="4927600" y="20561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{9981B0DA-F799-4FBA-B2AE-0950254882EB}</a:tableStyleId>
              </a:tblPr>
              <a:tblGrid>
                <a:gridCol w="382850"/>
                <a:gridCol w="382850"/>
                <a:gridCol w="382850"/>
                <a:gridCol w="382850"/>
              </a:tblGrid>
              <a:tr h="348975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48975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48975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48975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794" name="Shape 794"/>
          <p:cNvSpPr/>
          <p:nvPr/>
        </p:nvSpPr>
        <p:spPr>
          <a:xfrm>
            <a:off x="4538975" y="1685196"/>
            <a:ext cx="1153800" cy="1086599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95" name="Shape 795"/>
          <p:cNvSpPr/>
          <p:nvPr/>
        </p:nvSpPr>
        <p:spPr>
          <a:xfrm>
            <a:off x="5305200" y="1685196"/>
            <a:ext cx="1153800" cy="1086599"/>
          </a:xfrm>
          <a:prstGeom prst="rect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796" name="Shape 796"/>
          <p:cNvCxnSpPr/>
          <p:nvPr/>
        </p:nvCxnSpPr>
        <p:spPr>
          <a:xfrm>
            <a:off x="2927475" y="2246350"/>
            <a:ext cx="1452899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797" name="Shape 797"/>
          <p:cNvSpPr txBox="1"/>
          <p:nvPr/>
        </p:nvSpPr>
        <p:spPr>
          <a:xfrm>
            <a:off x="2979475" y="2350325"/>
            <a:ext cx="1294200" cy="744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Input gives weight for filter</a:t>
            </a:r>
          </a:p>
        </p:txBody>
      </p:sp>
      <p:cxnSp>
        <p:nvCxnSpPr>
          <p:cNvPr id="798" name="Shape 798"/>
          <p:cNvCxnSpPr/>
          <p:nvPr/>
        </p:nvCxnSpPr>
        <p:spPr>
          <a:xfrm flipH="1">
            <a:off x="5475275" y="1495550"/>
            <a:ext cx="1080599" cy="738599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799" name="Shape 799"/>
          <p:cNvSpPr txBox="1"/>
          <p:nvPr/>
        </p:nvSpPr>
        <p:spPr>
          <a:xfrm>
            <a:off x="5913625" y="968050"/>
            <a:ext cx="1452899" cy="744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Sum where output overlaps</a:t>
            </a:r>
          </a:p>
        </p:txBody>
      </p:sp>
      <p:sp>
        <p:nvSpPr>
          <p:cNvPr id="800" name="Shape 800"/>
          <p:cNvSpPr txBox="1"/>
          <p:nvPr/>
        </p:nvSpPr>
        <p:spPr>
          <a:xfrm>
            <a:off x="6555875" y="1685200"/>
            <a:ext cx="2533199" cy="28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Same as backward pass for normal convolution!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Shape 8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Learnable Upsampling: “Deconvolution”</a:t>
            </a:r>
          </a:p>
        </p:txBody>
      </p:sp>
      <p:sp>
        <p:nvSpPr>
          <p:cNvPr id="806" name="Shape 806"/>
          <p:cNvSpPr txBox="1"/>
          <p:nvPr>
            <p:ph idx="12" type="sldNum"/>
          </p:nvPr>
        </p:nvSpPr>
        <p:spPr>
          <a:xfrm>
            <a:off x="6507723" y="4666350"/>
            <a:ext cx="8435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graphicFrame>
        <p:nvGraphicFramePr>
          <p:cNvPr id="807" name="Shape 807"/>
          <p:cNvGraphicFramePr/>
          <p:nvPr/>
        </p:nvGraphicFramePr>
        <p:xfrm>
          <a:off x="1944950" y="2416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{9981B0DA-F799-4FBA-B2AE-0950254882EB}</a:tableStyleId>
              </a:tblPr>
              <a:tblGrid>
                <a:gridCol w="382850"/>
                <a:gridCol w="382850"/>
              </a:tblGrid>
              <a:tr h="34897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4CCC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</a:tr>
              <a:tr h="348975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808" name="Shape 808"/>
          <p:cNvSpPr txBox="1"/>
          <p:nvPr/>
        </p:nvSpPr>
        <p:spPr>
          <a:xfrm>
            <a:off x="2423375" y="1063375"/>
            <a:ext cx="3809100" cy="360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3 x 3 “deconvolution”, stride 2 pad 1</a:t>
            </a:r>
          </a:p>
        </p:txBody>
      </p:sp>
      <p:sp>
        <p:nvSpPr>
          <p:cNvPr id="809" name="Shape 809"/>
          <p:cNvSpPr txBox="1"/>
          <p:nvPr/>
        </p:nvSpPr>
        <p:spPr>
          <a:xfrm>
            <a:off x="1562050" y="3644200"/>
            <a:ext cx="1531500" cy="360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Input: 2 x 2</a:t>
            </a:r>
          </a:p>
        </p:txBody>
      </p:sp>
      <p:sp>
        <p:nvSpPr>
          <p:cNvPr id="810" name="Shape 810"/>
          <p:cNvSpPr txBox="1"/>
          <p:nvPr/>
        </p:nvSpPr>
        <p:spPr>
          <a:xfrm>
            <a:off x="4927550" y="3644200"/>
            <a:ext cx="1531500" cy="360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Output: 4 x 4</a:t>
            </a:r>
          </a:p>
        </p:txBody>
      </p:sp>
      <p:graphicFrame>
        <p:nvGraphicFramePr>
          <p:cNvPr id="811" name="Shape 811"/>
          <p:cNvGraphicFramePr/>
          <p:nvPr/>
        </p:nvGraphicFramePr>
        <p:xfrm>
          <a:off x="4927600" y="20561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{9981B0DA-F799-4FBA-B2AE-0950254882EB}</a:tableStyleId>
              </a:tblPr>
              <a:tblGrid>
                <a:gridCol w="382850"/>
                <a:gridCol w="382850"/>
                <a:gridCol w="382850"/>
                <a:gridCol w="382850"/>
              </a:tblGrid>
              <a:tr h="348975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48975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48975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48975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812" name="Shape 812"/>
          <p:cNvSpPr/>
          <p:nvPr/>
        </p:nvSpPr>
        <p:spPr>
          <a:xfrm>
            <a:off x="4538975" y="1685196"/>
            <a:ext cx="1153800" cy="1086599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13" name="Shape 813"/>
          <p:cNvSpPr/>
          <p:nvPr/>
        </p:nvSpPr>
        <p:spPr>
          <a:xfrm>
            <a:off x="5305200" y="1685196"/>
            <a:ext cx="1153800" cy="1086599"/>
          </a:xfrm>
          <a:prstGeom prst="rect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814" name="Shape 814"/>
          <p:cNvCxnSpPr/>
          <p:nvPr/>
        </p:nvCxnSpPr>
        <p:spPr>
          <a:xfrm>
            <a:off x="2927475" y="2246350"/>
            <a:ext cx="1452899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815" name="Shape 815"/>
          <p:cNvSpPr txBox="1"/>
          <p:nvPr/>
        </p:nvSpPr>
        <p:spPr>
          <a:xfrm>
            <a:off x="2979475" y="2350325"/>
            <a:ext cx="1294200" cy="744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Input gives weight for filter</a:t>
            </a:r>
          </a:p>
        </p:txBody>
      </p:sp>
      <p:cxnSp>
        <p:nvCxnSpPr>
          <p:cNvPr id="816" name="Shape 816"/>
          <p:cNvCxnSpPr/>
          <p:nvPr/>
        </p:nvCxnSpPr>
        <p:spPr>
          <a:xfrm flipH="1">
            <a:off x="5475275" y="1495550"/>
            <a:ext cx="1080599" cy="738599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817" name="Shape 817"/>
          <p:cNvSpPr txBox="1"/>
          <p:nvPr/>
        </p:nvSpPr>
        <p:spPr>
          <a:xfrm>
            <a:off x="5913625" y="968050"/>
            <a:ext cx="1452899" cy="744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Sum where output overlaps</a:t>
            </a:r>
          </a:p>
        </p:txBody>
      </p:sp>
      <p:sp>
        <p:nvSpPr>
          <p:cNvPr id="818" name="Shape 818"/>
          <p:cNvSpPr txBox="1"/>
          <p:nvPr/>
        </p:nvSpPr>
        <p:spPr>
          <a:xfrm>
            <a:off x="6555875" y="1685200"/>
            <a:ext cx="2533199" cy="28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Same as backward pass for normal convolution!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“Deconvolution” is a bad name, already defined as “inverse of convolution”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b="1" lang="en"/>
              <a:t>Better names: </a:t>
            </a:r>
            <a:br>
              <a:rPr b="1" lang="en"/>
            </a:br>
            <a:r>
              <a:rPr lang="en"/>
              <a:t>convolution transpose,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backward strided convolution,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1/2 strided convolution, upconvolution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2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Shape 82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Learnable Upsampling: “Deconvolution”</a:t>
            </a:r>
          </a:p>
        </p:txBody>
      </p:sp>
      <p:sp>
        <p:nvSpPr>
          <p:cNvPr id="824" name="Shape 824"/>
          <p:cNvSpPr txBox="1"/>
          <p:nvPr>
            <p:ph idx="12" type="sldNum"/>
          </p:nvPr>
        </p:nvSpPr>
        <p:spPr>
          <a:xfrm>
            <a:off x="6507723" y="4666350"/>
            <a:ext cx="8435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825" name="Shape 825"/>
          <p:cNvSpPr txBox="1"/>
          <p:nvPr/>
        </p:nvSpPr>
        <p:spPr>
          <a:xfrm>
            <a:off x="6555875" y="1685200"/>
            <a:ext cx="2533199" cy="28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“Deconvolution” is a bad name, already defined as “inverse of convolution”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b="1" lang="en"/>
              <a:t>Better names: </a:t>
            </a:r>
            <a:br>
              <a:rPr b="1" lang="en"/>
            </a:br>
            <a:r>
              <a:rPr lang="en"/>
              <a:t>convolution transpose,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backward strided convolution,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1/2 strided convolution, upconvolution</a:t>
            </a:r>
          </a:p>
        </p:txBody>
      </p:sp>
      <p:pic>
        <p:nvPicPr>
          <p:cNvPr id="826" name="Shape 8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9050" y="1439500"/>
            <a:ext cx="3970849" cy="61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7" name="Shape 8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5977" y="2738350"/>
            <a:ext cx="6281747" cy="360299"/>
          </a:xfrm>
          <a:prstGeom prst="rect">
            <a:avLst/>
          </a:prstGeom>
          <a:noFill/>
          <a:ln>
            <a:noFill/>
          </a:ln>
        </p:spPr>
      </p:pic>
      <p:sp>
        <p:nvSpPr>
          <p:cNvPr id="828" name="Shape 828"/>
          <p:cNvSpPr txBox="1"/>
          <p:nvPr/>
        </p:nvSpPr>
        <p:spPr>
          <a:xfrm>
            <a:off x="1029425" y="1947250"/>
            <a:ext cx="3650099" cy="360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800"/>
              <a:t>Im et al, “Generating images with recurrent adversarial networks”, arXiv 2016</a:t>
            </a:r>
          </a:p>
        </p:txBody>
      </p:sp>
      <p:sp>
        <p:nvSpPr>
          <p:cNvPr id="829" name="Shape 829"/>
          <p:cNvSpPr/>
          <p:nvPr/>
        </p:nvSpPr>
        <p:spPr>
          <a:xfrm>
            <a:off x="1281891" y="2911700"/>
            <a:ext cx="5213700" cy="195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30" name="Shape 830"/>
          <p:cNvSpPr txBox="1"/>
          <p:nvPr/>
        </p:nvSpPr>
        <p:spPr>
          <a:xfrm>
            <a:off x="1181825" y="3022450"/>
            <a:ext cx="3650099" cy="360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800"/>
              <a:t>Radford et al, “Unsupervised Representation Learning with Deep Convolutional Generative Adversarial Networks”, ICLR 2016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4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Shape 8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Learnable Upsampling: “Deconvolution”</a:t>
            </a:r>
          </a:p>
        </p:txBody>
      </p:sp>
      <p:sp>
        <p:nvSpPr>
          <p:cNvPr id="836" name="Shape 836"/>
          <p:cNvSpPr txBox="1"/>
          <p:nvPr>
            <p:ph idx="12" type="sldNum"/>
          </p:nvPr>
        </p:nvSpPr>
        <p:spPr>
          <a:xfrm>
            <a:off x="6507723" y="4666350"/>
            <a:ext cx="8435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837" name="Shape 837"/>
          <p:cNvSpPr txBox="1"/>
          <p:nvPr/>
        </p:nvSpPr>
        <p:spPr>
          <a:xfrm>
            <a:off x="6555875" y="1685200"/>
            <a:ext cx="2533199" cy="28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“Deconvolution” is a bad name, already defined as “inverse of convolution”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b="1" lang="en"/>
              <a:t>Better names: </a:t>
            </a:r>
            <a:br>
              <a:rPr b="1" lang="en"/>
            </a:br>
            <a:r>
              <a:rPr lang="en"/>
              <a:t>convolution transpose,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backward strided convolution,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1/2 strided convolution, upconvolution</a:t>
            </a:r>
          </a:p>
        </p:txBody>
      </p:sp>
      <p:pic>
        <p:nvPicPr>
          <p:cNvPr id="838" name="Shape 8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9050" y="1439500"/>
            <a:ext cx="3970849" cy="61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9" name="Shape 8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5977" y="2738350"/>
            <a:ext cx="6281747" cy="360299"/>
          </a:xfrm>
          <a:prstGeom prst="rect">
            <a:avLst/>
          </a:prstGeom>
          <a:noFill/>
          <a:ln>
            <a:noFill/>
          </a:ln>
        </p:spPr>
      </p:pic>
      <p:sp>
        <p:nvSpPr>
          <p:cNvPr id="840" name="Shape 840"/>
          <p:cNvSpPr txBox="1"/>
          <p:nvPr/>
        </p:nvSpPr>
        <p:spPr>
          <a:xfrm>
            <a:off x="1029425" y="1947250"/>
            <a:ext cx="3650099" cy="360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800"/>
              <a:t>Im et al, “Generating images with recurrent adversarial networks”, arXiv 2016</a:t>
            </a:r>
          </a:p>
        </p:txBody>
      </p:sp>
      <p:sp>
        <p:nvSpPr>
          <p:cNvPr id="841" name="Shape 841"/>
          <p:cNvSpPr/>
          <p:nvPr/>
        </p:nvSpPr>
        <p:spPr>
          <a:xfrm>
            <a:off x="1281891" y="2911700"/>
            <a:ext cx="5213700" cy="195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42" name="Shape 842"/>
          <p:cNvSpPr txBox="1"/>
          <p:nvPr/>
        </p:nvSpPr>
        <p:spPr>
          <a:xfrm>
            <a:off x="1181825" y="3022450"/>
            <a:ext cx="3650099" cy="360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800"/>
              <a:t>Radford et al, “Unsupervised Representation Learning with Deep Convolutional Generative Adversarial Networks”, ICLR 2016</a:t>
            </a:r>
          </a:p>
        </p:txBody>
      </p:sp>
      <p:cxnSp>
        <p:nvCxnSpPr>
          <p:cNvPr id="843" name="Shape 843"/>
          <p:cNvCxnSpPr/>
          <p:nvPr/>
        </p:nvCxnSpPr>
        <p:spPr>
          <a:xfrm flipH="1" rot="10800000">
            <a:off x="4679525" y="1599400"/>
            <a:ext cx="1217099" cy="527999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triangle"/>
            <a:tailEnd len="lg" w="lg" type="none"/>
          </a:ln>
        </p:spPr>
      </p:cxnSp>
      <p:sp>
        <p:nvSpPr>
          <p:cNvPr id="844" name="Shape 844"/>
          <p:cNvSpPr txBox="1"/>
          <p:nvPr/>
        </p:nvSpPr>
        <p:spPr>
          <a:xfrm>
            <a:off x="5449700" y="986350"/>
            <a:ext cx="1698300" cy="744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Great explanation in appendix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But first….</a:t>
            </a:r>
          </a:p>
        </p:txBody>
      </p:sp>
      <p:sp>
        <p:nvSpPr>
          <p:cNvPr id="85" name="Shape 85"/>
          <p:cNvSpPr txBox="1"/>
          <p:nvPr>
            <p:ph idx="12" type="sldNum"/>
          </p:nvPr>
        </p:nvSpPr>
        <p:spPr>
          <a:xfrm>
            <a:off x="6507723" y="4666350"/>
            <a:ext cx="8435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86" name="Shape 86"/>
          <p:cNvSpPr txBox="1"/>
          <p:nvPr/>
        </p:nvSpPr>
        <p:spPr>
          <a:xfrm>
            <a:off x="47300" y="4300575"/>
            <a:ext cx="6460500" cy="3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000">
                <a:solidFill>
                  <a:schemeClr val="dk1"/>
                </a:solidFill>
              </a:rPr>
              <a:t>Szegedy et al,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</a:rPr>
              <a:t>Inception-v4, Inception-ResNet and the Impact of Residual Connections on Learning, arXiv 2016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000">
                <a:solidFill>
                  <a:schemeClr val="dk1"/>
                </a:solidFill>
              </a:rPr>
              <a:t> </a:t>
            </a:r>
          </a:p>
        </p:txBody>
      </p:sp>
      <p:pic>
        <p:nvPicPr>
          <p:cNvPr id="87" name="Shape 87"/>
          <p:cNvPicPr preferRelativeResize="0"/>
          <p:nvPr/>
        </p:nvPicPr>
        <p:blipFill rotWithShape="1">
          <a:blip r:embed="rId3">
            <a:alphaModFix/>
          </a:blip>
          <a:srcRect b="10568" l="13829" r="17607" t="9851"/>
          <a:stretch/>
        </p:blipFill>
        <p:spPr>
          <a:xfrm>
            <a:off x="1617425" y="930625"/>
            <a:ext cx="5642450" cy="3369949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Shape 88"/>
          <p:cNvSpPr/>
          <p:nvPr/>
        </p:nvSpPr>
        <p:spPr>
          <a:xfrm>
            <a:off x="4365650" y="1369150"/>
            <a:ext cx="4591349" cy="1578635"/>
          </a:xfrm>
          <a:prstGeom prst="irregularSeal1">
            <a:avLst/>
          </a:prstGeom>
          <a:solidFill>
            <a:srgbClr val="FFFF00"/>
          </a:solidFill>
          <a:ln cap="flat" cmpd="sng" w="28575">
            <a:solidFill>
              <a:srgbClr val="7F6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New ImageNet Record today!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Shape 8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Semantic Segmentation: Upsampling</a:t>
            </a:r>
          </a:p>
        </p:txBody>
      </p:sp>
      <p:sp>
        <p:nvSpPr>
          <p:cNvPr id="850" name="Shape 850"/>
          <p:cNvSpPr txBox="1"/>
          <p:nvPr>
            <p:ph idx="12" type="sldNum"/>
          </p:nvPr>
        </p:nvSpPr>
        <p:spPr>
          <a:xfrm>
            <a:off x="6507723" y="4666350"/>
            <a:ext cx="8435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851" name="Shape 8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2939" y="1273298"/>
            <a:ext cx="6935559" cy="1821949"/>
          </a:xfrm>
          <a:prstGeom prst="rect">
            <a:avLst/>
          </a:prstGeom>
          <a:noFill/>
          <a:ln>
            <a:noFill/>
          </a:ln>
        </p:spPr>
      </p:pic>
      <p:sp>
        <p:nvSpPr>
          <p:cNvPr id="852" name="Shape 852"/>
          <p:cNvSpPr txBox="1"/>
          <p:nvPr/>
        </p:nvSpPr>
        <p:spPr>
          <a:xfrm>
            <a:off x="47300" y="4300575"/>
            <a:ext cx="5745599" cy="3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000">
                <a:solidFill>
                  <a:schemeClr val="dk1"/>
                </a:solidFill>
              </a:rPr>
              <a:t>Noh et al, “Learning Deconvolution Network for Semantic Segmentation”, ICCV 2015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6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Shape 85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Semantic Segmentation: Upsampling</a:t>
            </a:r>
          </a:p>
        </p:txBody>
      </p:sp>
      <p:sp>
        <p:nvSpPr>
          <p:cNvPr id="858" name="Shape 858"/>
          <p:cNvSpPr txBox="1"/>
          <p:nvPr>
            <p:ph idx="12" type="sldNum"/>
          </p:nvPr>
        </p:nvSpPr>
        <p:spPr>
          <a:xfrm>
            <a:off x="6507723" y="4666350"/>
            <a:ext cx="8435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859" name="Shape 8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2939" y="1273298"/>
            <a:ext cx="6935559" cy="1821949"/>
          </a:xfrm>
          <a:prstGeom prst="rect">
            <a:avLst/>
          </a:prstGeom>
          <a:noFill/>
          <a:ln>
            <a:noFill/>
          </a:ln>
        </p:spPr>
      </p:pic>
      <p:sp>
        <p:nvSpPr>
          <p:cNvPr id="860" name="Shape 860"/>
          <p:cNvSpPr txBox="1"/>
          <p:nvPr/>
        </p:nvSpPr>
        <p:spPr>
          <a:xfrm>
            <a:off x="47300" y="4300575"/>
            <a:ext cx="5745599" cy="3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000">
                <a:solidFill>
                  <a:schemeClr val="dk1"/>
                </a:solidFill>
              </a:rPr>
              <a:t>Noh et al, “Learning Deconvolution Network for Semantic Segmentation”, ICCV 2015</a:t>
            </a:r>
          </a:p>
        </p:txBody>
      </p:sp>
      <p:cxnSp>
        <p:nvCxnSpPr>
          <p:cNvPr id="861" name="Shape 861"/>
          <p:cNvCxnSpPr>
            <a:endCxn id="862" idx="0"/>
          </p:cNvCxnSpPr>
          <p:nvPr/>
        </p:nvCxnSpPr>
        <p:spPr>
          <a:xfrm>
            <a:off x="2869246" y="2856900"/>
            <a:ext cx="0" cy="5724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triangle"/>
            <a:tailEnd len="lg" w="lg" type="none"/>
          </a:ln>
        </p:spPr>
      </p:cxnSp>
      <p:sp>
        <p:nvSpPr>
          <p:cNvPr id="862" name="Shape 862"/>
          <p:cNvSpPr txBox="1"/>
          <p:nvPr/>
        </p:nvSpPr>
        <p:spPr>
          <a:xfrm>
            <a:off x="2260696" y="3429300"/>
            <a:ext cx="1217099" cy="3614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Normal VGG</a:t>
            </a:r>
          </a:p>
        </p:txBody>
      </p:sp>
      <p:sp>
        <p:nvSpPr>
          <p:cNvPr id="863" name="Shape 863"/>
          <p:cNvSpPr txBox="1"/>
          <p:nvPr/>
        </p:nvSpPr>
        <p:spPr>
          <a:xfrm>
            <a:off x="5337001" y="3429300"/>
            <a:ext cx="1829399" cy="3614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“Upside down” VGG</a:t>
            </a:r>
          </a:p>
        </p:txBody>
      </p:sp>
      <p:cxnSp>
        <p:nvCxnSpPr>
          <p:cNvPr id="864" name="Shape 864"/>
          <p:cNvCxnSpPr>
            <a:endCxn id="863" idx="0"/>
          </p:cNvCxnSpPr>
          <p:nvPr/>
        </p:nvCxnSpPr>
        <p:spPr>
          <a:xfrm>
            <a:off x="6251701" y="2801700"/>
            <a:ext cx="0" cy="6276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triangle"/>
            <a:tailEnd len="lg" w="lg" type="none"/>
          </a:ln>
        </p:spPr>
      </p:cxnSp>
      <p:sp>
        <p:nvSpPr>
          <p:cNvPr id="865" name="Shape 865"/>
          <p:cNvSpPr txBox="1"/>
          <p:nvPr/>
        </p:nvSpPr>
        <p:spPr>
          <a:xfrm>
            <a:off x="6148625" y="4208525"/>
            <a:ext cx="2875200" cy="360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6 days of training on Titan X… 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9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Shape 870"/>
          <p:cNvSpPr txBox="1"/>
          <p:nvPr>
            <p:ph type="title"/>
          </p:nvPr>
        </p:nvSpPr>
        <p:spPr>
          <a:xfrm>
            <a:off x="457200" y="2143053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Instance Segmentation</a:t>
            </a:r>
          </a:p>
        </p:txBody>
      </p:sp>
      <p:sp>
        <p:nvSpPr>
          <p:cNvPr id="871" name="Shape 871"/>
          <p:cNvSpPr txBox="1"/>
          <p:nvPr>
            <p:ph idx="12" type="sldNum"/>
          </p:nvPr>
        </p:nvSpPr>
        <p:spPr>
          <a:xfrm>
            <a:off x="6507723" y="4666350"/>
            <a:ext cx="8435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Shape 8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Instance Segmentation</a:t>
            </a:r>
          </a:p>
        </p:txBody>
      </p:sp>
      <p:sp>
        <p:nvSpPr>
          <p:cNvPr id="877" name="Shape 877"/>
          <p:cNvSpPr txBox="1"/>
          <p:nvPr>
            <p:ph idx="12" type="sldNum"/>
          </p:nvPr>
        </p:nvSpPr>
        <p:spPr>
          <a:xfrm>
            <a:off x="6507723" y="4666350"/>
            <a:ext cx="8435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878" name="Shape 8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20475" y="1609000"/>
            <a:ext cx="2660274" cy="1982279"/>
          </a:xfrm>
          <a:prstGeom prst="rect">
            <a:avLst/>
          </a:prstGeom>
          <a:noFill/>
          <a:ln>
            <a:noFill/>
          </a:ln>
        </p:spPr>
      </p:pic>
      <p:pic>
        <p:nvPicPr>
          <p:cNvPr id="879" name="Shape 8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87450" y="1605199"/>
            <a:ext cx="2660274" cy="1990078"/>
          </a:xfrm>
          <a:prstGeom prst="rect">
            <a:avLst/>
          </a:prstGeom>
          <a:noFill/>
          <a:ln>
            <a:noFill/>
          </a:ln>
        </p:spPr>
      </p:pic>
      <p:sp>
        <p:nvSpPr>
          <p:cNvPr id="880" name="Shape 880"/>
          <p:cNvSpPr txBox="1"/>
          <p:nvPr/>
        </p:nvSpPr>
        <p:spPr>
          <a:xfrm>
            <a:off x="89675" y="4311725"/>
            <a:ext cx="6265799" cy="3008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800"/>
              <a:t>Figure credit: Dai et al, “Instance-aware Semantic Segmentation via Multi-task Network Cascades”, arXiv 2015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800"/>
          </a:p>
        </p:txBody>
      </p:sp>
      <p:cxnSp>
        <p:nvCxnSpPr>
          <p:cNvPr id="881" name="Shape 881"/>
          <p:cNvCxnSpPr/>
          <p:nvPr/>
        </p:nvCxnSpPr>
        <p:spPr>
          <a:xfrm>
            <a:off x="5525905" y="2571749"/>
            <a:ext cx="730499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882" name="Shape 882"/>
          <p:cNvSpPr txBox="1"/>
          <p:nvPr/>
        </p:nvSpPr>
        <p:spPr>
          <a:xfrm>
            <a:off x="157425" y="1045475"/>
            <a:ext cx="2624699" cy="32171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Detect instances, give category, label pixels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000"/>
          </a:p>
          <a:p>
            <a:pPr lvl="0" rtl="0">
              <a:spcBef>
                <a:spcPts val="0"/>
              </a:spcBef>
              <a:buNone/>
            </a:pPr>
            <a:r>
              <a:rPr lang="en" sz="2000"/>
              <a:t>“simultaneous detection and segmentation” (SDS)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000"/>
          </a:p>
          <a:p>
            <a:pPr lvl="0" rtl="0">
              <a:spcBef>
                <a:spcPts val="0"/>
              </a:spcBef>
              <a:buNone/>
            </a:pPr>
            <a:r>
              <a:rPr lang="en" sz="2000"/>
              <a:t>Lots of recent work (MS-COCO)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0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6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Shape 8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Instance Segmentation</a:t>
            </a:r>
          </a:p>
        </p:txBody>
      </p:sp>
      <p:sp>
        <p:nvSpPr>
          <p:cNvPr id="888" name="Shape 888"/>
          <p:cNvSpPr txBox="1"/>
          <p:nvPr>
            <p:ph idx="12" type="sldNum"/>
          </p:nvPr>
        </p:nvSpPr>
        <p:spPr>
          <a:xfrm>
            <a:off x="6507723" y="4666350"/>
            <a:ext cx="8435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889" name="Shape 889"/>
          <p:cNvSpPr txBox="1"/>
          <p:nvPr/>
        </p:nvSpPr>
        <p:spPr>
          <a:xfrm>
            <a:off x="47300" y="4300575"/>
            <a:ext cx="5745599" cy="3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000">
                <a:solidFill>
                  <a:schemeClr val="dk1"/>
                </a:solidFill>
              </a:rPr>
              <a:t>Hariharan et al, “Simultaneous Detection and Segmentation”, ECCV 2014</a:t>
            </a:r>
          </a:p>
        </p:txBody>
      </p:sp>
      <p:pic>
        <p:nvPicPr>
          <p:cNvPr id="890" name="Shape 890"/>
          <p:cNvPicPr preferRelativeResize="0"/>
          <p:nvPr/>
        </p:nvPicPr>
        <p:blipFill rotWithShape="1">
          <a:blip r:embed="rId3">
            <a:alphaModFix/>
          </a:blip>
          <a:srcRect b="0" l="0" r="84786" t="25628"/>
          <a:stretch/>
        </p:blipFill>
        <p:spPr>
          <a:xfrm>
            <a:off x="457200" y="1898449"/>
            <a:ext cx="1251999" cy="2054574"/>
          </a:xfrm>
          <a:prstGeom prst="rect">
            <a:avLst/>
          </a:prstGeom>
          <a:noFill/>
          <a:ln>
            <a:noFill/>
          </a:ln>
        </p:spPr>
      </p:pic>
      <p:sp>
        <p:nvSpPr>
          <p:cNvPr id="891" name="Shape 891"/>
          <p:cNvSpPr txBox="1"/>
          <p:nvPr/>
        </p:nvSpPr>
        <p:spPr>
          <a:xfrm>
            <a:off x="6079108" y="412629"/>
            <a:ext cx="2189399" cy="5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Similar to R-CNN, but with segments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5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Shape 8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Instance Segmentation</a:t>
            </a:r>
          </a:p>
        </p:txBody>
      </p:sp>
      <p:sp>
        <p:nvSpPr>
          <p:cNvPr id="897" name="Shape 897"/>
          <p:cNvSpPr txBox="1"/>
          <p:nvPr>
            <p:ph idx="12" type="sldNum"/>
          </p:nvPr>
        </p:nvSpPr>
        <p:spPr>
          <a:xfrm>
            <a:off x="6507723" y="4666350"/>
            <a:ext cx="8435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898" name="Shape 898"/>
          <p:cNvSpPr txBox="1"/>
          <p:nvPr/>
        </p:nvSpPr>
        <p:spPr>
          <a:xfrm>
            <a:off x="47300" y="4300575"/>
            <a:ext cx="5745599" cy="3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000">
                <a:solidFill>
                  <a:schemeClr val="dk1"/>
                </a:solidFill>
              </a:rPr>
              <a:t>Hariharan et al, “Simultaneous Detection and Segmentation”, ECCV 2014</a:t>
            </a:r>
          </a:p>
        </p:txBody>
      </p:sp>
      <p:pic>
        <p:nvPicPr>
          <p:cNvPr id="899" name="Shape 899"/>
          <p:cNvPicPr preferRelativeResize="0"/>
          <p:nvPr/>
        </p:nvPicPr>
        <p:blipFill rotWithShape="1">
          <a:blip r:embed="rId3">
            <a:alphaModFix/>
          </a:blip>
          <a:srcRect b="0" l="0" r="67875" t="8408"/>
          <a:stretch/>
        </p:blipFill>
        <p:spPr>
          <a:xfrm>
            <a:off x="457200" y="1422725"/>
            <a:ext cx="2643726" cy="2530300"/>
          </a:xfrm>
          <a:prstGeom prst="rect">
            <a:avLst/>
          </a:prstGeom>
          <a:noFill/>
          <a:ln>
            <a:noFill/>
          </a:ln>
        </p:spPr>
      </p:pic>
      <p:sp>
        <p:nvSpPr>
          <p:cNvPr id="900" name="Shape 900"/>
          <p:cNvSpPr txBox="1"/>
          <p:nvPr/>
        </p:nvSpPr>
        <p:spPr>
          <a:xfrm>
            <a:off x="2681850" y="1317250"/>
            <a:ext cx="1217099" cy="733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External Segment proposals</a:t>
            </a:r>
          </a:p>
        </p:txBody>
      </p:sp>
      <p:sp>
        <p:nvSpPr>
          <p:cNvPr id="901" name="Shape 901"/>
          <p:cNvSpPr txBox="1"/>
          <p:nvPr/>
        </p:nvSpPr>
        <p:spPr>
          <a:xfrm>
            <a:off x="6079108" y="412629"/>
            <a:ext cx="2189399" cy="5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Similar to R-CNN, but with segments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5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Shape 9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Instance Segmentation</a:t>
            </a:r>
          </a:p>
        </p:txBody>
      </p:sp>
      <p:sp>
        <p:nvSpPr>
          <p:cNvPr id="907" name="Shape 907"/>
          <p:cNvSpPr txBox="1"/>
          <p:nvPr>
            <p:ph idx="12" type="sldNum"/>
          </p:nvPr>
        </p:nvSpPr>
        <p:spPr>
          <a:xfrm>
            <a:off x="6507723" y="4666350"/>
            <a:ext cx="8435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908" name="Shape 908"/>
          <p:cNvSpPr txBox="1"/>
          <p:nvPr/>
        </p:nvSpPr>
        <p:spPr>
          <a:xfrm>
            <a:off x="47300" y="4300575"/>
            <a:ext cx="5745599" cy="3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000">
                <a:solidFill>
                  <a:schemeClr val="dk1"/>
                </a:solidFill>
              </a:rPr>
              <a:t>Hariharan et al, “Simultaneous Detection and Segmentation”, ECCV 2014</a:t>
            </a:r>
          </a:p>
        </p:txBody>
      </p:sp>
      <p:pic>
        <p:nvPicPr>
          <p:cNvPr id="909" name="Shape 909"/>
          <p:cNvPicPr preferRelativeResize="0"/>
          <p:nvPr/>
        </p:nvPicPr>
        <p:blipFill rotWithShape="1">
          <a:blip r:embed="rId3">
            <a:alphaModFix/>
          </a:blip>
          <a:srcRect b="0" l="0" r="38503" t="8408"/>
          <a:stretch/>
        </p:blipFill>
        <p:spPr>
          <a:xfrm>
            <a:off x="457200" y="1422725"/>
            <a:ext cx="5060973" cy="2530300"/>
          </a:xfrm>
          <a:prstGeom prst="rect">
            <a:avLst/>
          </a:prstGeom>
          <a:noFill/>
          <a:ln>
            <a:noFill/>
          </a:ln>
        </p:spPr>
      </p:pic>
      <p:sp>
        <p:nvSpPr>
          <p:cNvPr id="910" name="Shape 910"/>
          <p:cNvSpPr txBox="1"/>
          <p:nvPr/>
        </p:nvSpPr>
        <p:spPr>
          <a:xfrm>
            <a:off x="2681850" y="1317250"/>
            <a:ext cx="1217099" cy="733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External Segment proposals</a:t>
            </a:r>
          </a:p>
        </p:txBody>
      </p:sp>
      <p:sp>
        <p:nvSpPr>
          <p:cNvPr id="911" name="Shape 911"/>
          <p:cNvSpPr/>
          <p:nvPr/>
        </p:nvSpPr>
        <p:spPr>
          <a:xfrm>
            <a:off x="3097983" y="3015500"/>
            <a:ext cx="2490600" cy="982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12" name="Shape 912"/>
          <p:cNvSpPr txBox="1"/>
          <p:nvPr/>
        </p:nvSpPr>
        <p:spPr>
          <a:xfrm>
            <a:off x="6079108" y="412629"/>
            <a:ext cx="2189399" cy="5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Similar to R-CNN, but with segments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6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Shape 9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Instance Segmentation</a:t>
            </a:r>
          </a:p>
        </p:txBody>
      </p:sp>
      <p:sp>
        <p:nvSpPr>
          <p:cNvPr id="918" name="Shape 918"/>
          <p:cNvSpPr txBox="1"/>
          <p:nvPr>
            <p:ph idx="12" type="sldNum"/>
          </p:nvPr>
        </p:nvSpPr>
        <p:spPr>
          <a:xfrm>
            <a:off x="6507723" y="4666350"/>
            <a:ext cx="8435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919" name="Shape 919"/>
          <p:cNvSpPr txBox="1"/>
          <p:nvPr/>
        </p:nvSpPr>
        <p:spPr>
          <a:xfrm>
            <a:off x="47300" y="4300575"/>
            <a:ext cx="5745599" cy="3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000">
                <a:solidFill>
                  <a:schemeClr val="dk1"/>
                </a:solidFill>
              </a:rPr>
              <a:t>Hariharan et al, “Simultaneous Detection and Segmentation”, ECCV 2014</a:t>
            </a:r>
          </a:p>
        </p:txBody>
      </p:sp>
      <p:pic>
        <p:nvPicPr>
          <p:cNvPr id="920" name="Shape 920"/>
          <p:cNvPicPr preferRelativeResize="0"/>
          <p:nvPr/>
        </p:nvPicPr>
        <p:blipFill rotWithShape="1">
          <a:blip r:embed="rId3">
            <a:alphaModFix/>
          </a:blip>
          <a:srcRect b="0" l="0" r="38503" t="8408"/>
          <a:stretch/>
        </p:blipFill>
        <p:spPr>
          <a:xfrm>
            <a:off x="457200" y="1422725"/>
            <a:ext cx="5060973" cy="2530300"/>
          </a:xfrm>
          <a:prstGeom prst="rect">
            <a:avLst/>
          </a:prstGeom>
          <a:noFill/>
          <a:ln>
            <a:noFill/>
          </a:ln>
        </p:spPr>
      </p:pic>
      <p:sp>
        <p:nvSpPr>
          <p:cNvPr id="921" name="Shape 921"/>
          <p:cNvSpPr txBox="1"/>
          <p:nvPr/>
        </p:nvSpPr>
        <p:spPr>
          <a:xfrm>
            <a:off x="2681850" y="1317250"/>
            <a:ext cx="1217099" cy="733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External Segment proposals</a:t>
            </a:r>
          </a:p>
        </p:txBody>
      </p:sp>
      <p:sp>
        <p:nvSpPr>
          <p:cNvPr id="922" name="Shape 922"/>
          <p:cNvSpPr txBox="1"/>
          <p:nvPr/>
        </p:nvSpPr>
        <p:spPr>
          <a:xfrm>
            <a:off x="2911258" y="3809029"/>
            <a:ext cx="2189399" cy="5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Mask out background with mean image</a:t>
            </a:r>
          </a:p>
        </p:txBody>
      </p:sp>
      <p:sp>
        <p:nvSpPr>
          <p:cNvPr id="923" name="Shape 923"/>
          <p:cNvSpPr txBox="1"/>
          <p:nvPr/>
        </p:nvSpPr>
        <p:spPr>
          <a:xfrm>
            <a:off x="6079108" y="412629"/>
            <a:ext cx="2189399" cy="5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Similar to R-CNN, but with segments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7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Shape 92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Instance Segmentation</a:t>
            </a:r>
          </a:p>
        </p:txBody>
      </p:sp>
      <p:sp>
        <p:nvSpPr>
          <p:cNvPr id="929" name="Shape 929"/>
          <p:cNvSpPr txBox="1"/>
          <p:nvPr>
            <p:ph idx="12" type="sldNum"/>
          </p:nvPr>
        </p:nvSpPr>
        <p:spPr>
          <a:xfrm>
            <a:off x="6507723" y="4666350"/>
            <a:ext cx="8435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930" name="Shape 930"/>
          <p:cNvSpPr txBox="1"/>
          <p:nvPr/>
        </p:nvSpPr>
        <p:spPr>
          <a:xfrm>
            <a:off x="47300" y="4300575"/>
            <a:ext cx="5745599" cy="3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000">
                <a:solidFill>
                  <a:schemeClr val="dk1"/>
                </a:solidFill>
              </a:rPr>
              <a:t>Hariharan et al, “Simultaneous Detection and Segmentation”, ECCV 2014</a:t>
            </a:r>
          </a:p>
        </p:txBody>
      </p:sp>
      <p:pic>
        <p:nvPicPr>
          <p:cNvPr id="931" name="Shape 931"/>
          <p:cNvPicPr preferRelativeResize="0"/>
          <p:nvPr/>
        </p:nvPicPr>
        <p:blipFill rotWithShape="1">
          <a:blip r:embed="rId3">
            <a:alphaModFix/>
          </a:blip>
          <a:srcRect b="0" l="0" r="17958" t="8408"/>
          <a:stretch/>
        </p:blipFill>
        <p:spPr>
          <a:xfrm>
            <a:off x="457200" y="1422725"/>
            <a:ext cx="6751825" cy="2530300"/>
          </a:xfrm>
          <a:prstGeom prst="rect">
            <a:avLst/>
          </a:prstGeom>
          <a:noFill/>
          <a:ln>
            <a:noFill/>
          </a:ln>
        </p:spPr>
      </p:pic>
      <p:sp>
        <p:nvSpPr>
          <p:cNvPr id="932" name="Shape 932"/>
          <p:cNvSpPr txBox="1"/>
          <p:nvPr/>
        </p:nvSpPr>
        <p:spPr>
          <a:xfrm>
            <a:off x="2681850" y="1317250"/>
            <a:ext cx="1217099" cy="733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External Segment proposals</a:t>
            </a:r>
          </a:p>
        </p:txBody>
      </p:sp>
      <p:sp>
        <p:nvSpPr>
          <p:cNvPr id="933" name="Shape 933"/>
          <p:cNvSpPr txBox="1"/>
          <p:nvPr/>
        </p:nvSpPr>
        <p:spPr>
          <a:xfrm>
            <a:off x="2911258" y="3809029"/>
            <a:ext cx="2189399" cy="5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Mask out background with mean image</a:t>
            </a:r>
          </a:p>
        </p:txBody>
      </p:sp>
      <p:sp>
        <p:nvSpPr>
          <p:cNvPr id="934" name="Shape 934"/>
          <p:cNvSpPr txBox="1"/>
          <p:nvPr/>
        </p:nvSpPr>
        <p:spPr>
          <a:xfrm>
            <a:off x="6079108" y="412629"/>
            <a:ext cx="2189399" cy="5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Similar to R-CNN, but with segments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Shape 9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Instance Segmentation</a:t>
            </a:r>
          </a:p>
        </p:txBody>
      </p:sp>
      <p:sp>
        <p:nvSpPr>
          <p:cNvPr id="940" name="Shape 940"/>
          <p:cNvSpPr txBox="1"/>
          <p:nvPr>
            <p:ph idx="12" type="sldNum"/>
          </p:nvPr>
        </p:nvSpPr>
        <p:spPr>
          <a:xfrm>
            <a:off x="6507723" y="4666350"/>
            <a:ext cx="8435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941" name="Shape 941"/>
          <p:cNvSpPr txBox="1"/>
          <p:nvPr/>
        </p:nvSpPr>
        <p:spPr>
          <a:xfrm>
            <a:off x="47300" y="4300575"/>
            <a:ext cx="5745599" cy="3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000">
                <a:solidFill>
                  <a:schemeClr val="dk1"/>
                </a:solidFill>
              </a:rPr>
              <a:t>Hariharan et al, “Simultaneous Detection and Segmentation”, ECCV 2014</a:t>
            </a:r>
          </a:p>
        </p:txBody>
      </p:sp>
      <p:pic>
        <p:nvPicPr>
          <p:cNvPr id="942" name="Shape 942"/>
          <p:cNvPicPr preferRelativeResize="0"/>
          <p:nvPr/>
        </p:nvPicPr>
        <p:blipFill rotWithShape="1">
          <a:blip r:embed="rId3">
            <a:alphaModFix/>
          </a:blip>
          <a:srcRect b="0" l="0" r="0" t="8408"/>
          <a:stretch/>
        </p:blipFill>
        <p:spPr>
          <a:xfrm>
            <a:off x="457200" y="1422725"/>
            <a:ext cx="8229601" cy="2530300"/>
          </a:xfrm>
          <a:prstGeom prst="rect">
            <a:avLst/>
          </a:prstGeom>
          <a:noFill/>
          <a:ln>
            <a:noFill/>
          </a:ln>
        </p:spPr>
      </p:pic>
      <p:sp>
        <p:nvSpPr>
          <p:cNvPr id="943" name="Shape 943"/>
          <p:cNvSpPr txBox="1"/>
          <p:nvPr/>
        </p:nvSpPr>
        <p:spPr>
          <a:xfrm>
            <a:off x="2681850" y="1317250"/>
            <a:ext cx="1217099" cy="733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External Segment proposals</a:t>
            </a:r>
          </a:p>
        </p:txBody>
      </p:sp>
      <p:sp>
        <p:nvSpPr>
          <p:cNvPr id="944" name="Shape 944"/>
          <p:cNvSpPr txBox="1"/>
          <p:nvPr/>
        </p:nvSpPr>
        <p:spPr>
          <a:xfrm>
            <a:off x="2911258" y="3809029"/>
            <a:ext cx="2189399" cy="5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Mask out background with mean image</a:t>
            </a:r>
          </a:p>
        </p:txBody>
      </p:sp>
      <p:sp>
        <p:nvSpPr>
          <p:cNvPr id="945" name="Shape 945"/>
          <p:cNvSpPr txBox="1"/>
          <p:nvPr/>
        </p:nvSpPr>
        <p:spPr>
          <a:xfrm>
            <a:off x="6079108" y="412629"/>
            <a:ext cx="2189399" cy="5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Similar to R-CNN, but with segments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Inception-v4</a:t>
            </a:r>
          </a:p>
        </p:txBody>
      </p:sp>
      <p:sp>
        <p:nvSpPr>
          <p:cNvPr id="94" name="Shape 94"/>
          <p:cNvSpPr txBox="1"/>
          <p:nvPr>
            <p:ph idx="12" type="sldNum"/>
          </p:nvPr>
        </p:nvSpPr>
        <p:spPr>
          <a:xfrm>
            <a:off x="6507723" y="4666350"/>
            <a:ext cx="8435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95" name="Shape 95"/>
          <p:cNvSpPr txBox="1"/>
          <p:nvPr/>
        </p:nvSpPr>
        <p:spPr>
          <a:xfrm>
            <a:off x="47300" y="4300575"/>
            <a:ext cx="6460500" cy="3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000">
                <a:solidFill>
                  <a:schemeClr val="dk1"/>
                </a:solidFill>
              </a:rPr>
              <a:t>Szegedy et al,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</a:rPr>
              <a:t>Inception-v4, Inception-ResNet and the Impact of Residual Connections on Learning, arXiv 2016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000">
                <a:solidFill>
                  <a:schemeClr val="dk1"/>
                </a:solidFill>
              </a:rPr>
              <a:t> </a:t>
            </a:r>
          </a:p>
        </p:txBody>
      </p:sp>
      <p:pic>
        <p:nvPicPr>
          <p:cNvPr id="96" name="Shape 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5674" y="913962"/>
            <a:ext cx="1251100" cy="3315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Shape 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14050" y="423300"/>
            <a:ext cx="1456025" cy="37804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8" name="Shape 98"/>
          <p:cNvCxnSpPr/>
          <p:nvPr/>
        </p:nvCxnSpPr>
        <p:spPr>
          <a:xfrm flipH="1" rot="10800000">
            <a:off x="3301650" y="3077925"/>
            <a:ext cx="1992600" cy="664199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99" name="Shape 99"/>
          <p:cNvSpPr txBox="1"/>
          <p:nvPr/>
        </p:nvSpPr>
        <p:spPr>
          <a:xfrm>
            <a:off x="6725825" y="3200500"/>
            <a:ext cx="2082899" cy="728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V = Valid convolutions</a:t>
            </a:r>
            <a:br>
              <a:rPr lang="en"/>
            </a:br>
            <a:r>
              <a:rPr lang="en"/>
              <a:t>(no padding)</a:t>
            </a:r>
          </a:p>
        </p:txBody>
      </p:sp>
      <p:sp>
        <p:nvSpPr>
          <p:cNvPr id="100" name="Shape 100"/>
          <p:cNvSpPr txBox="1"/>
          <p:nvPr/>
        </p:nvSpPr>
        <p:spPr>
          <a:xfrm>
            <a:off x="6897575" y="1405425"/>
            <a:ext cx="1741199" cy="728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1x7, 7x1 filters</a:t>
            </a:r>
          </a:p>
        </p:txBody>
      </p:sp>
      <p:sp>
        <p:nvSpPr>
          <p:cNvPr id="101" name="Shape 101"/>
          <p:cNvSpPr txBox="1"/>
          <p:nvPr/>
        </p:nvSpPr>
        <p:spPr>
          <a:xfrm>
            <a:off x="1178900" y="3556338"/>
            <a:ext cx="876899" cy="341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en"/>
              <a:t>9 layers</a:t>
            </a:r>
          </a:p>
        </p:txBody>
      </p:sp>
      <p:sp>
        <p:nvSpPr>
          <p:cNvPr id="102" name="Shape 102"/>
          <p:cNvSpPr txBox="1"/>
          <p:nvPr/>
        </p:nvSpPr>
        <p:spPr>
          <a:xfrm>
            <a:off x="6833100" y="2430750"/>
            <a:ext cx="2082899" cy="728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Strided convolution AND max pooling</a:t>
            </a: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9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Shape 9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Instance Segmentation: Hypercolumns</a:t>
            </a:r>
          </a:p>
        </p:txBody>
      </p:sp>
      <p:sp>
        <p:nvSpPr>
          <p:cNvPr id="951" name="Shape 951"/>
          <p:cNvSpPr txBox="1"/>
          <p:nvPr>
            <p:ph idx="12" type="sldNum"/>
          </p:nvPr>
        </p:nvSpPr>
        <p:spPr>
          <a:xfrm>
            <a:off x="6507723" y="4666350"/>
            <a:ext cx="8435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952" name="Shape 952"/>
          <p:cNvSpPr txBox="1"/>
          <p:nvPr/>
        </p:nvSpPr>
        <p:spPr>
          <a:xfrm>
            <a:off x="47300" y="4300575"/>
            <a:ext cx="6239999" cy="3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000">
                <a:solidFill>
                  <a:schemeClr val="dk1"/>
                </a:solidFill>
              </a:rPr>
              <a:t>Hariharan et al, “Hypercolumns for Object Segmentation and Fine-grained Localization”, CVPR 2015</a:t>
            </a:r>
          </a:p>
        </p:txBody>
      </p:sp>
      <p:pic>
        <p:nvPicPr>
          <p:cNvPr id="953" name="Shape 953"/>
          <p:cNvPicPr preferRelativeResize="0"/>
          <p:nvPr/>
        </p:nvPicPr>
        <p:blipFill rotWithShape="1">
          <a:blip r:embed="rId3">
            <a:alphaModFix/>
          </a:blip>
          <a:srcRect b="0" l="68024" r="0" t="8408"/>
          <a:stretch/>
        </p:blipFill>
        <p:spPr>
          <a:xfrm>
            <a:off x="427325" y="1337275"/>
            <a:ext cx="2631451" cy="253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Shape 95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Instance Segmentation: Hypercolumns</a:t>
            </a:r>
          </a:p>
        </p:txBody>
      </p:sp>
      <p:sp>
        <p:nvSpPr>
          <p:cNvPr id="959" name="Shape 959"/>
          <p:cNvSpPr txBox="1"/>
          <p:nvPr>
            <p:ph idx="12" type="sldNum"/>
          </p:nvPr>
        </p:nvSpPr>
        <p:spPr>
          <a:xfrm>
            <a:off x="6507723" y="4666350"/>
            <a:ext cx="8435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960" name="Shape 960"/>
          <p:cNvSpPr txBox="1"/>
          <p:nvPr/>
        </p:nvSpPr>
        <p:spPr>
          <a:xfrm>
            <a:off x="47300" y="4300575"/>
            <a:ext cx="6239999" cy="3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000">
                <a:solidFill>
                  <a:schemeClr val="dk1"/>
                </a:solidFill>
              </a:rPr>
              <a:t>Hariharan et al, “Hypercolumns for Object Segmentation and Fine-grained Localization”, CVPR 2015</a:t>
            </a:r>
          </a:p>
        </p:txBody>
      </p:sp>
      <p:pic>
        <p:nvPicPr>
          <p:cNvPr id="961" name="Shape 961"/>
          <p:cNvPicPr preferRelativeResize="0"/>
          <p:nvPr/>
        </p:nvPicPr>
        <p:blipFill rotWithShape="1">
          <a:blip r:embed="rId3">
            <a:alphaModFix/>
          </a:blip>
          <a:srcRect b="0" l="68024" r="0" t="8408"/>
          <a:stretch/>
        </p:blipFill>
        <p:spPr>
          <a:xfrm>
            <a:off x="427325" y="1337275"/>
            <a:ext cx="2631451" cy="253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2" name="Shape 9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88374" y="1201937"/>
            <a:ext cx="4607825" cy="2960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Shape 9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Instance Segmentation: Cascades</a:t>
            </a:r>
          </a:p>
        </p:txBody>
      </p:sp>
      <p:sp>
        <p:nvSpPr>
          <p:cNvPr id="968" name="Shape 968"/>
          <p:cNvSpPr txBox="1"/>
          <p:nvPr>
            <p:ph idx="12" type="sldNum"/>
          </p:nvPr>
        </p:nvSpPr>
        <p:spPr>
          <a:xfrm>
            <a:off x="6507723" y="4666350"/>
            <a:ext cx="8435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969" name="Shape 969"/>
          <p:cNvSpPr txBox="1"/>
          <p:nvPr/>
        </p:nvSpPr>
        <p:spPr>
          <a:xfrm>
            <a:off x="47300" y="4300575"/>
            <a:ext cx="5745599" cy="3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000">
                <a:solidFill>
                  <a:schemeClr val="dk1"/>
                </a:solidFill>
              </a:rPr>
              <a:t>Dai et al,  “Instance-aware Semantic Segmentation via Multi-task Network Cascades”, arXiv 2015</a:t>
            </a:r>
          </a:p>
        </p:txBody>
      </p:sp>
      <p:pic>
        <p:nvPicPr>
          <p:cNvPr id="970" name="Shape 970"/>
          <p:cNvPicPr preferRelativeResize="0"/>
          <p:nvPr/>
        </p:nvPicPr>
        <p:blipFill rotWithShape="1">
          <a:blip r:embed="rId3">
            <a:alphaModFix/>
          </a:blip>
          <a:srcRect b="0" l="0" r="83332" t="0"/>
          <a:stretch/>
        </p:blipFill>
        <p:spPr>
          <a:xfrm>
            <a:off x="433400" y="948950"/>
            <a:ext cx="1379574" cy="3245600"/>
          </a:xfrm>
          <a:prstGeom prst="rect">
            <a:avLst/>
          </a:prstGeom>
          <a:noFill/>
          <a:ln>
            <a:noFill/>
          </a:ln>
        </p:spPr>
      </p:pic>
      <p:sp>
        <p:nvSpPr>
          <p:cNvPr id="971" name="Shape 971"/>
          <p:cNvSpPr txBox="1"/>
          <p:nvPr/>
        </p:nvSpPr>
        <p:spPr>
          <a:xfrm>
            <a:off x="170950" y="1001125"/>
            <a:ext cx="1867800" cy="6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Similar to </a:t>
            </a:r>
            <a:br>
              <a:rPr lang="en"/>
            </a:br>
            <a:r>
              <a:rPr lang="en"/>
              <a:t>Faster R-CNN</a:t>
            </a:r>
          </a:p>
        </p:txBody>
      </p:sp>
      <p:sp>
        <p:nvSpPr>
          <p:cNvPr id="972" name="Shape 972"/>
          <p:cNvSpPr txBox="1"/>
          <p:nvPr/>
        </p:nvSpPr>
        <p:spPr>
          <a:xfrm>
            <a:off x="103600" y="3332700"/>
            <a:ext cx="1867800" cy="7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Won COCO 2015 challenge </a:t>
            </a:r>
            <a:br>
              <a:rPr lang="en"/>
            </a:br>
            <a:r>
              <a:rPr lang="en"/>
              <a:t>(with ResNet)</a:t>
            </a: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6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Shape 9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Instance Segmentation: Cascades</a:t>
            </a:r>
          </a:p>
        </p:txBody>
      </p:sp>
      <p:sp>
        <p:nvSpPr>
          <p:cNvPr id="978" name="Shape 978"/>
          <p:cNvSpPr txBox="1"/>
          <p:nvPr>
            <p:ph idx="12" type="sldNum"/>
          </p:nvPr>
        </p:nvSpPr>
        <p:spPr>
          <a:xfrm>
            <a:off x="6507723" y="4666350"/>
            <a:ext cx="8435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979" name="Shape 979"/>
          <p:cNvSpPr txBox="1"/>
          <p:nvPr/>
        </p:nvSpPr>
        <p:spPr>
          <a:xfrm>
            <a:off x="47300" y="4300575"/>
            <a:ext cx="5745599" cy="3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000">
                <a:solidFill>
                  <a:schemeClr val="dk1"/>
                </a:solidFill>
              </a:rPr>
              <a:t>Dai et al,  “Instance-aware Semantic Segmentation via Multi-task Network Cascades”, arXiv 2015</a:t>
            </a:r>
          </a:p>
        </p:txBody>
      </p:sp>
      <p:pic>
        <p:nvPicPr>
          <p:cNvPr id="980" name="Shape 980"/>
          <p:cNvPicPr preferRelativeResize="0"/>
          <p:nvPr/>
        </p:nvPicPr>
        <p:blipFill rotWithShape="1">
          <a:blip r:embed="rId3">
            <a:alphaModFix/>
          </a:blip>
          <a:srcRect b="0" l="0" r="69099" t="0"/>
          <a:stretch/>
        </p:blipFill>
        <p:spPr>
          <a:xfrm>
            <a:off x="433399" y="948950"/>
            <a:ext cx="2557674" cy="3245600"/>
          </a:xfrm>
          <a:prstGeom prst="rect">
            <a:avLst/>
          </a:prstGeom>
          <a:noFill/>
          <a:ln>
            <a:noFill/>
          </a:ln>
        </p:spPr>
      </p:pic>
      <p:sp>
        <p:nvSpPr>
          <p:cNvPr id="981" name="Shape 981"/>
          <p:cNvSpPr txBox="1"/>
          <p:nvPr/>
        </p:nvSpPr>
        <p:spPr>
          <a:xfrm>
            <a:off x="170950" y="1001125"/>
            <a:ext cx="1867800" cy="6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Similar to </a:t>
            </a:r>
            <a:br>
              <a:rPr lang="en"/>
            </a:br>
            <a:r>
              <a:rPr lang="en"/>
              <a:t>Faster R-CNN</a:t>
            </a:r>
          </a:p>
        </p:txBody>
      </p:sp>
      <p:sp>
        <p:nvSpPr>
          <p:cNvPr id="982" name="Shape 982"/>
          <p:cNvSpPr txBox="1"/>
          <p:nvPr/>
        </p:nvSpPr>
        <p:spPr>
          <a:xfrm>
            <a:off x="103600" y="3332700"/>
            <a:ext cx="1867800" cy="7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Won COCO 2015 challenge </a:t>
            </a:r>
            <a:br>
              <a:rPr lang="en"/>
            </a:br>
            <a:r>
              <a:rPr lang="en"/>
              <a:t>(with ResNet)</a:t>
            </a: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Shape 9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Instance Segmentation: Cascades</a:t>
            </a:r>
          </a:p>
        </p:txBody>
      </p:sp>
      <p:sp>
        <p:nvSpPr>
          <p:cNvPr id="988" name="Shape 988"/>
          <p:cNvSpPr txBox="1"/>
          <p:nvPr>
            <p:ph idx="12" type="sldNum"/>
          </p:nvPr>
        </p:nvSpPr>
        <p:spPr>
          <a:xfrm>
            <a:off x="6507723" y="4666350"/>
            <a:ext cx="8435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989" name="Shape 989"/>
          <p:cNvSpPr txBox="1"/>
          <p:nvPr/>
        </p:nvSpPr>
        <p:spPr>
          <a:xfrm>
            <a:off x="47300" y="4300575"/>
            <a:ext cx="5745599" cy="3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000">
                <a:solidFill>
                  <a:schemeClr val="dk1"/>
                </a:solidFill>
              </a:rPr>
              <a:t>Dai et al,  “Instance-aware Semantic Segmentation via Multi-task Network Cascades”, arXiv 2015</a:t>
            </a:r>
          </a:p>
        </p:txBody>
      </p:sp>
      <p:pic>
        <p:nvPicPr>
          <p:cNvPr id="990" name="Shape 990"/>
          <p:cNvPicPr preferRelativeResize="0"/>
          <p:nvPr/>
        </p:nvPicPr>
        <p:blipFill rotWithShape="1">
          <a:blip r:embed="rId3">
            <a:alphaModFix/>
          </a:blip>
          <a:srcRect b="0" l="0" r="47492" t="0"/>
          <a:stretch/>
        </p:blipFill>
        <p:spPr>
          <a:xfrm>
            <a:off x="433400" y="948950"/>
            <a:ext cx="4346173" cy="3245600"/>
          </a:xfrm>
          <a:prstGeom prst="rect">
            <a:avLst/>
          </a:prstGeom>
          <a:noFill/>
          <a:ln>
            <a:noFill/>
          </a:ln>
        </p:spPr>
      </p:pic>
      <p:sp>
        <p:nvSpPr>
          <p:cNvPr id="991" name="Shape 991"/>
          <p:cNvSpPr txBox="1"/>
          <p:nvPr/>
        </p:nvSpPr>
        <p:spPr>
          <a:xfrm>
            <a:off x="170950" y="1001125"/>
            <a:ext cx="1867800" cy="6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Similar to </a:t>
            </a:r>
            <a:br>
              <a:rPr lang="en"/>
            </a:br>
            <a:r>
              <a:rPr lang="en"/>
              <a:t>Faster R-CNN</a:t>
            </a:r>
          </a:p>
        </p:txBody>
      </p:sp>
      <p:sp>
        <p:nvSpPr>
          <p:cNvPr id="992" name="Shape 992"/>
          <p:cNvSpPr/>
          <p:nvPr/>
        </p:nvSpPr>
        <p:spPr>
          <a:xfrm>
            <a:off x="2856800" y="2197550"/>
            <a:ext cx="2008199" cy="13916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93" name="Shape 993"/>
          <p:cNvSpPr txBox="1"/>
          <p:nvPr/>
        </p:nvSpPr>
        <p:spPr>
          <a:xfrm>
            <a:off x="2655325" y="918462"/>
            <a:ext cx="2527200" cy="6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/>
              <a:t>Region proposal network (RPN)</a:t>
            </a:r>
          </a:p>
        </p:txBody>
      </p:sp>
      <p:sp>
        <p:nvSpPr>
          <p:cNvPr id="994" name="Shape 994"/>
          <p:cNvSpPr txBox="1"/>
          <p:nvPr/>
        </p:nvSpPr>
        <p:spPr>
          <a:xfrm>
            <a:off x="103600" y="3332700"/>
            <a:ext cx="1867800" cy="7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Won COCO 2015 challenge </a:t>
            </a:r>
            <a:br>
              <a:rPr lang="en"/>
            </a:br>
            <a:r>
              <a:rPr lang="en"/>
              <a:t>(with ResNet)</a:t>
            </a: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8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Shape 99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Instance Segmentation: Cascades</a:t>
            </a:r>
          </a:p>
        </p:txBody>
      </p:sp>
      <p:sp>
        <p:nvSpPr>
          <p:cNvPr id="1000" name="Shape 1000"/>
          <p:cNvSpPr txBox="1"/>
          <p:nvPr>
            <p:ph idx="12" type="sldNum"/>
          </p:nvPr>
        </p:nvSpPr>
        <p:spPr>
          <a:xfrm>
            <a:off x="6507723" y="4666350"/>
            <a:ext cx="8435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1001" name="Shape 1001"/>
          <p:cNvSpPr txBox="1"/>
          <p:nvPr/>
        </p:nvSpPr>
        <p:spPr>
          <a:xfrm>
            <a:off x="47300" y="4300575"/>
            <a:ext cx="5745599" cy="3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000">
                <a:solidFill>
                  <a:schemeClr val="dk1"/>
                </a:solidFill>
              </a:rPr>
              <a:t>Dai et al,  “Instance-aware Semantic Segmentation via Multi-task Network Cascades”, arXiv 2015</a:t>
            </a:r>
          </a:p>
        </p:txBody>
      </p:sp>
      <p:pic>
        <p:nvPicPr>
          <p:cNvPr id="1002" name="Shape 1002"/>
          <p:cNvPicPr preferRelativeResize="0"/>
          <p:nvPr/>
        </p:nvPicPr>
        <p:blipFill rotWithShape="1">
          <a:blip r:embed="rId3">
            <a:alphaModFix/>
          </a:blip>
          <a:srcRect b="0" l="0" r="32079" t="0"/>
          <a:stretch/>
        </p:blipFill>
        <p:spPr>
          <a:xfrm>
            <a:off x="433400" y="948950"/>
            <a:ext cx="5621950" cy="3245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3" name="Shape 1003"/>
          <p:cNvSpPr txBox="1"/>
          <p:nvPr/>
        </p:nvSpPr>
        <p:spPr>
          <a:xfrm>
            <a:off x="170950" y="1001125"/>
            <a:ext cx="1867800" cy="6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Similar to </a:t>
            </a:r>
            <a:br>
              <a:rPr lang="en"/>
            </a:br>
            <a:r>
              <a:rPr lang="en"/>
              <a:t>Faster R-CNN</a:t>
            </a:r>
          </a:p>
        </p:txBody>
      </p:sp>
      <p:sp>
        <p:nvSpPr>
          <p:cNvPr id="1004" name="Shape 1004"/>
          <p:cNvSpPr/>
          <p:nvPr/>
        </p:nvSpPr>
        <p:spPr>
          <a:xfrm>
            <a:off x="4822350" y="3064325"/>
            <a:ext cx="1489499" cy="1130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05" name="Shape 1005"/>
          <p:cNvSpPr txBox="1"/>
          <p:nvPr/>
        </p:nvSpPr>
        <p:spPr>
          <a:xfrm>
            <a:off x="2655325" y="918462"/>
            <a:ext cx="2527200" cy="6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/>
              <a:t>Region proposal network (RPN)</a:t>
            </a:r>
          </a:p>
        </p:txBody>
      </p:sp>
      <p:sp>
        <p:nvSpPr>
          <p:cNvPr id="1006" name="Shape 1006"/>
          <p:cNvSpPr/>
          <p:nvPr/>
        </p:nvSpPr>
        <p:spPr>
          <a:xfrm>
            <a:off x="3747825" y="3320400"/>
            <a:ext cx="1489499" cy="635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07" name="Shape 1007"/>
          <p:cNvSpPr txBox="1"/>
          <p:nvPr/>
        </p:nvSpPr>
        <p:spPr>
          <a:xfrm>
            <a:off x="4828491" y="1235662"/>
            <a:ext cx="15993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/>
              <a:t>Reshape boxes to fixed size,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/>
              <a:t>figure / ground logistic regression</a:t>
            </a:r>
          </a:p>
        </p:txBody>
      </p:sp>
      <p:sp>
        <p:nvSpPr>
          <p:cNvPr id="1008" name="Shape 1008"/>
          <p:cNvSpPr txBox="1"/>
          <p:nvPr/>
        </p:nvSpPr>
        <p:spPr>
          <a:xfrm>
            <a:off x="103600" y="3332700"/>
            <a:ext cx="1867800" cy="7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Won COCO 2015 challenge </a:t>
            </a:r>
            <a:br>
              <a:rPr lang="en"/>
            </a:br>
            <a:r>
              <a:rPr lang="en"/>
              <a:t>(with ResNet)</a:t>
            </a: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Shape 10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Instance Segmentation: Cascades</a:t>
            </a:r>
          </a:p>
        </p:txBody>
      </p:sp>
      <p:sp>
        <p:nvSpPr>
          <p:cNvPr id="1014" name="Shape 1014"/>
          <p:cNvSpPr txBox="1"/>
          <p:nvPr>
            <p:ph idx="12" type="sldNum"/>
          </p:nvPr>
        </p:nvSpPr>
        <p:spPr>
          <a:xfrm>
            <a:off x="6507723" y="4666350"/>
            <a:ext cx="8435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1015" name="Shape 1015"/>
          <p:cNvSpPr txBox="1"/>
          <p:nvPr/>
        </p:nvSpPr>
        <p:spPr>
          <a:xfrm>
            <a:off x="47300" y="4300575"/>
            <a:ext cx="5745599" cy="3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000">
                <a:solidFill>
                  <a:schemeClr val="dk1"/>
                </a:solidFill>
              </a:rPr>
              <a:t>Dai et al,  “Instance-aware Semantic Segmentation via Multi-task Network Cascades”, arXiv 2015</a:t>
            </a:r>
          </a:p>
        </p:txBody>
      </p:sp>
      <p:pic>
        <p:nvPicPr>
          <p:cNvPr id="1016" name="Shape 1016"/>
          <p:cNvPicPr preferRelativeResize="0"/>
          <p:nvPr/>
        </p:nvPicPr>
        <p:blipFill rotWithShape="1">
          <a:blip r:embed="rId3">
            <a:alphaModFix/>
          </a:blip>
          <a:srcRect b="0" l="0" r="15189" t="0"/>
          <a:stretch/>
        </p:blipFill>
        <p:spPr>
          <a:xfrm>
            <a:off x="433400" y="948950"/>
            <a:ext cx="7019798" cy="3245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7" name="Shape 1017"/>
          <p:cNvSpPr txBox="1"/>
          <p:nvPr/>
        </p:nvSpPr>
        <p:spPr>
          <a:xfrm>
            <a:off x="170950" y="1001125"/>
            <a:ext cx="1867800" cy="6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Similar to </a:t>
            </a:r>
            <a:br>
              <a:rPr lang="en"/>
            </a:br>
            <a:r>
              <a:rPr lang="en"/>
              <a:t>Faster R-CNN</a:t>
            </a:r>
          </a:p>
        </p:txBody>
      </p:sp>
      <p:sp>
        <p:nvSpPr>
          <p:cNvPr id="1018" name="Shape 1018"/>
          <p:cNvSpPr txBox="1"/>
          <p:nvPr/>
        </p:nvSpPr>
        <p:spPr>
          <a:xfrm>
            <a:off x="103600" y="3332700"/>
            <a:ext cx="1867800" cy="7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Won COCO 2015 challenge </a:t>
            </a:r>
            <a:br>
              <a:rPr lang="en"/>
            </a:br>
            <a:r>
              <a:rPr lang="en"/>
              <a:t>(with ResNet)</a:t>
            </a:r>
          </a:p>
        </p:txBody>
      </p:sp>
      <p:sp>
        <p:nvSpPr>
          <p:cNvPr id="1019" name="Shape 1019"/>
          <p:cNvSpPr/>
          <p:nvPr/>
        </p:nvSpPr>
        <p:spPr>
          <a:xfrm>
            <a:off x="6427800" y="1361275"/>
            <a:ext cx="1489499" cy="1130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20" name="Shape 1020"/>
          <p:cNvSpPr txBox="1"/>
          <p:nvPr/>
        </p:nvSpPr>
        <p:spPr>
          <a:xfrm>
            <a:off x="2655325" y="918462"/>
            <a:ext cx="2527200" cy="6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/>
              <a:t>Region proposal network (RPN)</a:t>
            </a:r>
          </a:p>
        </p:txBody>
      </p:sp>
      <p:sp>
        <p:nvSpPr>
          <p:cNvPr id="1021" name="Shape 1021"/>
          <p:cNvSpPr/>
          <p:nvPr/>
        </p:nvSpPr>
        <p:spPr>
          <a:xfrm>
            <a:off x="6427800" y="988825"/>
            <a:ext cx="1934999" cy="1672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22" name="Shape 1022"/>
          <p:cNvSpPr txBox="1"/>
          <p:nvPr/>
        </p:nvSpPr>
        <p:spPr>
          <a:xfrm>
            <a:off x="4828491" y="1235662"/>
            <a:ext cx="15993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/>
              <a:t>Reshape boxes to fixed size,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/>
              <a:t>figure / ground logistic regression</a:t>
            </a:r>
          </a:p>
        </p:txBody>
      </p:sp>
      <p:sp>
        <p:nvSpPr>
          <p:cNvPr id="1023" name="Shape 1023"/>
          <p:cNvSpPr txBox="1"/>
          <p:nvPr/>
        </p:nvSpPr>
        <p:spPr>
          <a:xfrm>
            <a:off x="6142100" y="2417775"/>
            <a:ext cx="1726199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/>
              <a:t>Mask out background, predict object class</a:t>
            </a: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7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Shape 102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Instance Segmentation: Cascades</a:t>
            </a:r>
          </a:p>
        </p:txBody>
      </p:sp>
      <p:sp>
        <p:nvSpPr>
          <p:cNvPr id="1029" name="Shape 1029"/>
          <p:cNvSpPr txBox="1"/>
          <p:nvPr>
            <p:ph idx="12" type="sldNum"/>
          </p:nvPr>
        </p:nvSpPr>
        <p:spPr>
          <a:xfrm>
            <a:off x="6507723" y="4666350"/>
            <a:ext cx="8435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1030" name="Shape 1030"/>
          <p:cNvSpPr txBox="1"/>
          <p:nvPr/>
        </p:nvSpPr>
        <p:spPr>
          <a:xfrm>
            <a:off x="47300" y="4300575"/>
            <a:ext cx="5745599" cy="3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000">
                <a:solidFill>
                  <a:schemeClr val="dk1"/>
                </a:solidFill>
              </a:rPr>
              <a:t>Dai et al,  “Instance-aware Semantic Segmentation via Multi-task Network Cascades”, arXiv 2015</a:t>
            </a:r>
          </a:p>
        </p:txBody>
      </p:sp>
      <p:pic>
        <p:nvPicPr>
          <p:cNvPr id="1031" name="Shape 1031"/>
          <p:cNvPicPr preferRelativeResize="0"/>
          <p:nvPr/>
        </p:nvPicPr>
        <p:blipFill rotWithShape="1">
          <a:blip r:embed="rId3">
            <a:alphaModFix/>
          </a:blip>
          <a:srcRect b="0" l="0" r="15189" t="0"/>
          <a:stretch/>
        </p:blipFill>
        <p:spPr>
          <a:xfrm>
            <a:off x="433400" y="948950"/>
            <a:ext cx="7019798" cy="3245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2" name="Shape 1032"/>
          <p:cNvSpPr txBox="1"/>
          <p:nvPr/>
        </p:nvSpPr>
        <p:spPr>
          <a:xfrm>
            <a:off x="170950" y="1001125"/>
            <a:ext cx="1867800" cy="6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Similar to </a:t>
            </a:r>
            <a:br>
              <a:rPr lang="en"/>
            </a:br>
            <a:r>
              <a:rPr lang="en"/>
              <a:t>Faster R-CNN</a:t>
            </a:r>
          </a:p>
        </p:txBody>
      </p:sp>
      <p:sp>
        <p:nvSpPr>
          <p:cNvPr id="1033" name="Shape 1033"/>
          <p:cNvSpPr txBox="1"/>
          <p:nvPr/>
        </p:nvSpPr>
        <p:spPr>
          <a:xfrm>
            <a:off x="103600" y="3332700"/>
            <a:ext cx="1867800" cy="7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Won COCO 2015 challenge </a:t>
            </a:r>
            <a:br>
              <a:rPr lang="en"/>
            </a:br>
            <a:r>
              <a:rPr lang="en"/>
              <a:t>(with ResNet)</a:t>
            </a:r>
          </a:p>
        </p:txBody>
      </p:sp>
      <p:sp>
        <p:nvSpPr>
          <p:cNvPr id="1034" name="Shape 1034"/>
          <p:cNvSpPr/>
          <p:nvPr/>
        </p:nvSpPr>
        <p:spPr>
          <a:xfrm>
            <a:off x="6427800" y="1361275"/>
            <a:ext cx="1489499" cy="1130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35" name="Shape 1035"/>
          <p:cNvSpPr txBox="1"/>
          <p:nvPr/>
        </p:nvSpPr>
        <p:spPr>
          <a:xfrm>
            <a:off x="2655325" y="918462"/>
            <a:ext cx="2527200" cy="6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/>
              <a:t>Region proposal network (RPN)</a:t>
            </a:r>
          </a:p>
        </p:txBody>
      </p:sp>
      <p:sp>
        <p:nvSpPr>
          <p:cNvPr id="1036" name="Shape 1036"/>
          <p:cNvSpPr/>
          <p:nvPr/>
        </p:nvSpPr>
        <p:spPr>
          <a:xfrm>
            <a:off x="6427800" y="988825"/>
            <a:ext cx="1934999" cy="1672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37" name="Shape 1037"/>
          <p:cNvSpPr txBox="1"/>
          <p:nvPr/>
        </p:nvSpPr>
        <p:spPr>
          <a:xfrm>
            <a:off x="4828491" y="1235662"/>
            <a:ext cx="15993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/>
              <a:t>Reshape boxes to fixed size,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/>
              <a:t>figure / ground logistic regression</a:t>
            </a:r>
          </a:p>
        </p:txBody>
      </p:sp>
      <p:sp>
        <p:nvSpPr>
          <p:cNvPr id="1038" name="Shape 1038"/>
          <p:cNvSpPr txBox="1"/>
          <p:nvPr/>
        </p:nvSpPr>
        <p:spPr>
          <a:xfrm>
            <a:off x="6142100" y="2417775"/>
            <a:ext cx="1726199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/>
              <a:t>Mask out background, predict object class</a:t>
            </a:r>
          </a:p>
        </p:txBody>
      </p:sp>
      <p:sp>
        <p:nvSpPr>
          <p:cNvPr id="1039" name="Shape 1039"/>
          <p:cNvSpPr txBox="1"/>
          <p:nvPr/>
        </p:nvSpPr>
        <p:spPr>
          <a:xfrm>
            <a:off x="7014775" y="1235675"/>
            <a:ext cx="1726199" cy="5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/>
              <a:t>Learn entire model end-to-end!</a:t>
            </a: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Shape 104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Instance Segmentation: Cascades</a:t>
            </a:r>
          </a:p>
        </p:txBody>
      </p:sp>
      <p:sp>
        <p:nvSpPr>
          <p:cNvPr id="1045" name="Shape 1045"/>
          <p:cNvSpPr txBox="1"/>
          <p:nvPr>
            <p:ph idx="12" type="sldNum"/>
          </p:nvPr>
        </p:nvSpPr>
        <p:spPr>
          <a:xfrm>
            <a:off x="6507723" y="4666350"/>
            <a:ext cx="8435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1046" name="Shape 1046"/>
          <p:cNvPicPr preferRelativeResize="0"/>
          <p:nvPr/>
        </p:nvPicPr>
        <p:blipFill rotWithShape="1">
          <a:blip r:embed="rId3">
            <a:alphaModFix/>
          </a:blip>
          <a:srcRect b="25099" l="0" r="0" t="0"/>
          <a:stretch/>
        </p:blipFill>
        <p:spPr>
          <a:xfrm>
            <a:off x="2389875" y="896825"/>
            <a:ext cx="4439799" cy="3349848"/>
          </a:xfrm>
          <a:prstGeom prst="rect">
            <a:avLst/>
          </a:prstGeom>
          <a:noFill/>
          <a:ln>
            <a:noFill/>
          </a:ln>
        </p:spPr>
      </p:pic>
      <p:sp>
        <p:nvSpPr>
          <p:cNvPr id="1047" name="Shape 1047"/>
          <p:cNvSpPr txBox="1"/>
          <p:nvPr/>
        </p:nvSpPr>
        <p:spPr>
          <a:xfrm>
            <a:off x="0" y="4036225"/>
            <a:ext cx="2337300" cy="561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800">
                <a:solidFill>
                  <a:schemeClr val="dk1"/>
                </a:solidFill>
              </a:rPr>
              <a:t>Dai et al,  “Instance-aware Semantic Segmentation via Multi-task Network Cascades”, arXiv 2015</a:t>
            </a:r>
          </a:p>
        </p:txBody>
      </p:sp>
      <p:sp>
        <p:nvSpPr>
          <p:cNvPr id="1048" name="Shape 1048"/>
          <p:cNvSpPr txBox="1"/>
          <p:nvPr/>
        </p:nvSpPr>
        <p:spPr>
          <a:xfrm>
            <a:off x="4011575" y="4246675"/>
            <a:ext cx="1196399" cy="3074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>
                <a:solidFill>
                  <a:schemeClr val="dk1"/>
                </a:solidFill>
              </a:rPr>
              <a:t>Predictions</a:t>
            </a:r>
          </a:p>
        </p:txBody>
      </p:sp>
      <p:sp>
        <p:nvSpPr>
          <p:cNvPr id="1049" name="Shape 1049"/>
          <p:cNvSpPr txBox="1"/>
          <p:nvPr/>
        </p:nvSpPr>
        <p:spPr>
          <a:xfrm>
            <a:off x="5393994" y="4246675"/>
            <a:ext cx="1327800" cy="3074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>
                <a:solidFill>
                  <a:schemeClr val="dk1"/>
                </a:solidFill>
              </a:rPr>
              <a:t>Ground truth</a:t>
            </a: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3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Shape 105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Segmentation Overview</a:t>
            </a:r>
          </a:p>
        </p:txBody>
      </p:sp>
      <p:sp>
        <p:nvSpPr>
          <p:cNvPr id="1055" name="Shape 1055"/>
          <p:cNvSpPr txBox="1"/>
          <p:nvPr>
            <p:ph idx="1" type="body"/>
          </p:nvPr>
        </p:nvSpPr>
        <p:spPr>
          <a:xfrm>
            <a:off x="457200" y="1200150"/>
            <a:ext cx="8229600" cy="3371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55600" lvl="0" marL="457200" rtl="0">
              <a:spcBef>
                <a:spcPts val="0"/>
              </a:spcBef>
              <a:buSzPct val="100000"/>
            </a:pPr>
            <a:r>
              <a:rPr lang="en" sz="2000"/>
              <a:t>Semantic segmentation</a:t>
            </a:r>
          </a:p>
          <a:p>
            <a:pPr indent="-355600" lvl="1" marL="914400" rtl="0">
              <a:spcBef>
                <a:spcPts val="0"/>
              </a:spcBef>
              <a:buSzPct val="100000"/>
            </a:pPr>
            <a:r>
              <a:rPr lang="en" sz="2000"/>
              <a:t>Classify all pixels</a:t>
            </a:r>
          </a:p>
          <a:p>
            <a:pPr indent="-355600" lvl="1" marL="914400" rtl="0">
              <a:spcBef>
                <a:spcPts val="0"/>
              </a:spcBef>
              <a:buSzPct val="100000"/>
            </a:pPr>
            <a:r>
              <a:rPr lang="en" sz="2000"/>
              <a:t>Fully convolutional models, downsample then upsample</a:t>
            </a:r>
          </a:p>
          <a:p>
            <a:pPr indent="-355600" lvl="1" marL="914400" rtl="0">
              <a:spcBef>
                <a:spcPts val="0"/>
              </a:spcBef>
              <a:buSzPct val="100000"/>
            </a:pPr>
            <a:r>
              <a:rPr lang="en" sz="2000"/>
              <a:t>Learnable upsampling: fractionally strided convolution</a:t>
            </a:r>
          </a:p>
          <a:p>
            <a:pPr indent="-355600" lvl="1" marL="914400" rtl="0">
              <a:spcBef>
                <a:spcPts val="0"/>
              </a:spcBef>
              <a:buSzPct val="100000"/>
            </a:pPr>
            <a:r>
              <a:rPr lang="en" sz="2000"/>
              <a:t>Skip connections can help</a:t>
            </a:r>
          </a:p>
          <a:p>
            <a:pPr indent="-355600" lvl="0" marL="457200" rtl="0">
              <a:spcBef>
                <a:spcPts val="0"/>
              </a:spcBef>
              <a:buSzPct val="100000"/>
            </a:pPr>
            <a:r>
              <a:rPr lang="en" sz="2000"/>
              <a:t>Instance Segmentation</a:t>
            </a:r>
          </a:p>
          <a:p>
            <a:pPr indent="-355600" lvl="1" marL="914400" rtl="0">
              <a:spcBef>
                <a:spcPts val="0"/>
              </a:spcBef>
              <a:buSzPct val="100000"/>
            </a:pPr>
            <a:r>
              <a:rPr lang="en" sz="2000"/>
              <a:t>Detect instance, generate mask</a:t>
            </a:r>
          </a:p>
          <a:p>
            <a:pPr indent="-355600" lvl="1" marL="914400" rtl="0">
              <a:spcBef>
                <a:spcPts val="0"/>
              </a:spcBef>
              <a:buSzPct val="100000"/>
            </a:pPr>
            <a:r>
              <a:rPr lang="en" sz="2000"/>
              <a:t>Similar pipelines to object detection</a:t>
            </a:r>
          </a:p>
        </p:txBody>
      </p:sp>
      <p:sp>
        <p:nvSpPr>
          <p:cNvPr id="1056" name="Shape 1056"/>
          <p:cNvSpPr txBox="1"/>
          <p:nvPr>
            <p:ph idx="12" type="sldNum"/>
          </p:nvPr>
        </p:nvSpPr>
        <p:spPr>
          <a:xfrm>
            <a:off x="6507723" y="4666350"/>
            <a:ext cx="8435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Inception-v4</a:t>
            </a:r>
          </a:p>
        </p:txBody>
      </p:sp>
      <p:sp>
        <p:nvSpPr>
          <p:cNvPr id="108" name="Shape 108"/>
          <p:cNvSpPr txBox="1"/>
          <p:nvPr>
            <p:ph idx="12" type="sldNum"/>
          </p:nvPr>
        </p:nvSpPr>
        <p:spPr>
          <a:xfrm>
            <a:off x="6507723" y="4666350"/>
            <a:ext cx="8435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109" name="Shape 109"/>
          <p:cNvSpPr txBox="1"/>
          <p:nvPr/>
        </p:nvSpPr>
        <p:spPr>
          <a:xfrm>
            <a:off x="47300" y="4300575"/>
            <a:ext cx="6460500" cy="3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000">
                <a:solidFill>
                  <a:schemeClr val="dk1"/>
                </a:solidFill>
              </a:rPr>
              <a:t>Szegedy et al,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</a:rPr>
              <a:t>Inception-v4, Inception-ResNet and the Impact of Residual Connections on Learning, arXiv 2016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000">
                <a:solidFill>
                  <a:schemeClr val="dk1"/>
                </a:solidFill>
              </a:rPr>
              <a:t> </a:t>
            </a:r>
          </a:p>
        </p:txBody>
      </p:sp>
      <p:pic>
        <p:nvPicPr>
          <p:cNvPr id="110" name="Shape 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5674" y="913962"/>
            <a:ext cx="1251100" cy="33155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1" name="Shape 111"/>
          <p:cNvCxnSpPr/>
          <p:nvPr/>
        </p:nvCxnSpPr>
        <p:spPr>
          <a:xfrm flipH="1" rot="10800000">
            <a:off x="3353250" y="3303800"/>
            <a:ext cx="1347600" cy="83699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pic>
        <p:nvPicPr>
          <p:cNvPr id="112" name="Shape 1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99224" y="2233224"/>
            <a:ext cx="3066050" cy="1968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Shape 1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23596" y="238025"/>
            <a:ext cx="2454574" cy="18963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4" name="Shape 114"/>
          <p:cNvCxnSpPr/>
          <p:nvPr/>
        </p:nvCxnSpPr>
        <p:spPr>
          <a:xfrm flipH="1" rot="10800000">
            <a:off x="3316775" y="1401475"/>
            <a:ext cx="2003400" cy="1667699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15" name="Shape 115"/>
          <p:cNvSpPr txBox="1"/>
          <p:nvPr/>
        </p:nvSpPr>
        <p:spPr>
          <a:xfrm>
            <a:off x="3744245" y="3013504"/>
            <a:ext cx="531000" cy="354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x4</a:t>
            </a:r>
          </a:p>
        </p:txBody>
      </p:sp>
      <p:sp>
        <p:nvSpPr>
          <p:cNvPr id="116" name="Shape 116"/>
          <p:cNvSpPr txBox="1"/>
          <p:nvPr/>
        </p:nvSpPr>
        <p:spPr>
          <a:xfrm>
            <a:off x="1178900" y="3556338"/>
            <a:ext cx="876899" cy="341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en"/>
              <a:t>9 layers</a:t>
            </a:r>
          </a:p>
        </p:txBody>
      </p:sp>
      <p:sp>
        <p:nvSpPr>
          <p:cNvPr id="117" name="Shape 117"/>
          <p:cNvSpPr txBox="1"/>
          <p:nvPr/>
        </p:nvSpPr>
        <p:spPr>
          <a:xfrm>
            <a:off x="857675" y="3218655"/>
            <a:ext cx="1198199" cy="341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en"/>
              <a:t>4 x 3 layers</a:t>
            </a:r>
          </a:p>
        </p:txBody>
      </p:sp>
      <p:sp>
        <p:nvSpPr>
          <p:cNvPr id="118" name="Shape 118"/>
          <p:cNvSpPr txBox="1"/>
          <p:nvPr/>
        </p:nvSpPr>
        <p:spPr>
          <a:xfrm>
            <a:off x="857675" y="2864058"/>
            <a:ext cx="1198199" cy="341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en"/>
              <a:t>3 layers</a:t>
            </a: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0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Shape 1061"/>
          <p:cNvSpPr txBox="1"/>
          <p:nvPr>
            <p:ph type="title"/>
          </p:nvPr>
        </p:nvSpPr>
        <p:spPr>
          <a:xfrm>
            <a:off x="457200" y="2143053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Attention Models</a:t>
            </a:r>
          </a:p>
        </p:txBody>
      </p:sp>
      <p:sp>
        <p:nvSpPr>
          <p:cNvPr id="1062" name="Shape 1062"/>
          <p:cNvSpPr txBox="1"/>
          <p:nvPr>
            <p:ph idx="12" type="sldNum"/>
          </p:nvPr>
        </p:nvSpPr>
        <p:spPr>
          <a:xfrm>
            <a:off x="6507723" y="4666350"/>
            <a:ext cx="8435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6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Shape 10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Recall: RNN for Captioning</a:t>
            </a:r>
          </a:p>
        </p:txBody>
      </p:sp>
      <p:sp>
        <p:nvSpPr>
          <p:cNvPr id="1068" name="Shape 1068"/>
          <p:cNvSpPr txBox="1"/>
          <p:nvPr>
            <p:ph idx="12" type="sldNum"/>
          </p:nvPr>
        </p:nvSpPr>
        <p:spPr>
          <a:xfrm>
            <a:off x="6507723" y="4666350"/>
            <a:ext cx="8435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1069" name="Shape 10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6573" y="2150775"/>
            <a:ext cx="1106200" cy="11177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0" name="Shape 1070"/>
          <p:cNvSpPr txBox="1"/>
          <p:nvPr/>
        </p:nvSpPr>
        <p:spPr>
          <a:xfrm>
            <a:off x="406025" y="3225675"/>
            <a:ext cx="987300" cy="625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Image: </a:t>
            </a:r>
            <a:br>
              <a:rPr lang="en"/>
            </a:br>
            <a:r>
              <a:rPr lang="en"/>
              <a:t>H x W x 3</a:t>
            </a: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Shape 10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Recall: RNN for Captioning</a:t>
            </a:r>
          </a:p>
        </p:txBody>
      </p:sp>
      <p:sp>
        <p:nvSpPr>
          <p:cNvPr id="1076" name="Shape 1076"/>
          <p:cNvSpPr txBox="1"/>
          <p:nvPr>
            <p:ph idx="12" type="sldNum"/>
          </p:nvPr>
        </p:nvSpPr>
        <p:spPr>
          <a:xfrm>
            <a:off x="6507723" y="4666350"/>
            <a:ext cx="8435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1077" name="Shape 10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6573" y="2150775"/>
            <a:ext cx="1106200" cy="11177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8" name="Shape 1078"/>
          <p:cNvSpPr/>
          <p:nvPr/>
        </p:nvSpPr>
        <p:spPr>
          <a:xfrm rot="-5400000">
            <a:off x="1584025" y="2294224"/>
            <a:ext cx="1030400" cy="830775"/>
          </a:xfrm>
          <a:prstGeom prst="flowChartManualOperation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79" name="Shape 1079"/>
          <p:cNvSpPr txBox="1"/>
          <p:nvPr/>
        </p:nvSpPr>
        <p:spPr>
          <a:xfrm>
            <a:off x="1677437" y="2480275"/>
            <a:ext cx="843599" cy="458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CNN</a:t>
            </a:r>
          </a:p>
        </p:txBody>
      </p:sp>
      <p:sp>
        <p:nvSpPr>
          <p:cNvPr id="1080" name="Shape 1080"/>
          <p:cNvSpPr txBox="1"/>
          <p:nvPr/>
        </p:nvSpPr>
        <p:spPr>
          <a:xfrm>
            <a:off x="406025" y="3225675"/>
            <a:ext cx="987300" cy="625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Image: </a:t>
            </a:r>
            <a:br>
              <a:rPr lang="en"/>
            </a:br>
            <a:r>
              <a:rPr lang="en"/>
              <a:t>H x W x 3</a:t>
            </a:r>
          </a:p>
        </p:txBody>
      </p:sp>
      <p:sp>
        <p:nvSpPr>
          <p:cNvPr id="1081" name="Shape 1081"/>
          <p:cNvSpPr txBox="1"/>
          <p:nvPr/>
        </p:nvSpPr>
        <p:spPr>
          <a:xfrm>
            <a:off x="2387125" y="3268475"/>
            <a:ext cx="987300" cy="625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Features: </a:t>
            </a:r>
            <a:br>
              <a:rPr lang="en"/>
            </a:br>
            <a:r>
              <a:rPr lang="en"/>
              <a:t>D</a:t>
            </a:r>
          </a:p>
        </p:txBody>
      </p:sp>
      <p:cxnSp>
        <p:nvCxnSpPr>
          <p:cNvPr id="1082" name="Shape 1082"/>
          <p:cNvCxnSpPr/>
          <p:nvPr/>
        </p:nvCxnSpPr>
        <p:spPr>
          <a:xfrm>
            <a:off x="2880775" y="2379775"/>
            <a:ext cx="0" cy="659699"/>
          </a:xfrm>
          <a:prstGeom prst="straightConnector1">
            <a:avLst/>
          </a:prstGeom>
          <a:noFill/>
          <a:ln cap="flat" cmpd="sng" w="114300">
            <a:solidFill>
              <a:srgbClr val="8E7CC3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6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Shape 10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Recall: RNN for Captioning</a:t>
            </a:r>
          </a:p>
        </p:txBody>
      </p:sp>
      <p:sp>
        <p:nvSpPr>
          <p:cNvPr id="1088" name="Shape 1088"/>
          <p:cNvSpPr txBox="1"/>
          <p:nvPr>
            <p:ph idx="12" type="sldNum"/>
          </p:nvPr>
        </p:nvSpPr>
        <p:spPr>
          <a:xfrm>
            <a:off x="6507723" y="4666350"/>
            <a:ext cx="8435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1089" name="Shape 10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6573" y="2150775"/>
            <a:ext cx="1106200" cy="11177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0" name="Shape 1090"/>
          <p:cNvSpPr/>
          <p:nvPr/>
        </p:nvSpPr>
        <p:spPr>
          <a:xfrm rot="-5400000">
            <a:off x="1584025" y="2294224"/>
            <a:ext cx="1030400" cy="830775"/>
          </a:xfrm>
          <a:prstGeom prst="flowChartManualOperation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91" name="Shape 1091"/>
          <p:cNvSpPr txBox="1"/>
          <p:nvPr/>
        </p:nvSpPr>
        <p:spPr>
          <a:xfrm>
            <a:off x="1677437" y="2480275"/>
            <a:ext cx="843599" cy="458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CNN</a:t>
            </a:r>
          </a:p>
        </p:txBody>
      </p:sp>
      <p:sp>
        <p:nvSpPr>
          <p:cNvPr id="1092" name="Shape 1092"/>
          <p:cNvSpPr txBox="1"/>
          <p:nvPr/>
        </p:nvSpPr>
        <p:spPr>
          <a:xfrm>
            <a:off x="406025" y="3225675"/>
            <a:ext cx="987300" cy="625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Image: </a:t>
            </a:r>
            <a:br>
              <a:rPr lang="en"/>
            </a:br>
            <a:r>
              <a:rPr lang="en"/>
              <a:t>H x W x 3</a:t>
            </a:r>
          </a:p>
        </p:txBody>
      </p:sp>
      <p:sp>
        <p:nvSpPr>
          <p:cNvPr id="1093" name="Shape 1093"/>
          <p:cNvSpPr txBox="1"/>
          <p:nvPr/>
        </p:nvSpPr>
        <p:spPr>
          <a:xfrm>
            <a:off x="2387125" y="3268475"/>
            <a:ext cx="987300" cy="625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Features: </a:t>
            </a:r>
            <a:br>
              <a:rPr lang="en"/>
            </a:br>
            <a:r>
              <a:rPr lang="en"/>
              <a:t>D</a:t>
            </a:r>
          </a:p>
        </p:txBody>
      </p:sp>
      <p:cxnSp>
        <p:nvCxnSpPr>
          <p:cNvPr id="1094" name="Shape 1094"/>
          <p:cNvCxnSpPr/>
          <p:nvPr/>
        </p:nvCxnSpPr>
        <p:spPr>
          <a:xfrm>
            <a:off x="2880775" y="2379775"/>
            <a:ext cx="0" cy="659699"/>
          </a:xfrm>
          <a:prstGeom prst="straightConnector1">
            <a:avLst/>
          </a:prstGeom>
          <a:noFill/>
          <a:ln cap="flat" cmpd="sng" w="114300">
            <a:solidFill>
              <a:srgbClr val="8E7CC3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095" name="Shape 1095"/>
          <p:cNvSpPr/>
          <p:nvPr/>
        </p:nvSpPr>
        <p:spPr>
          <a:xfrm>
            <a:off x="3827687" y="2464175"/>
            <a:ext cx="383400" cy="511499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200"/>
              <a:t>h0</a:t>
            </a:r>
          </a:p>
        </p:txBody>
      </p:sp>
      <p:cxnSp>
        <p:nvCxnSpPr>
          <p:cNvPr id="1096" name="Shape 1096"/>
          <p:cNvCxnSpPr/>
          <p:nvPr/>
        </p:nvCxnSpPr>
        <p:spPr>
          <a:xfrm>
            <a:off x="3123525" y="2719925"/>
            <a:ext cx="517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097" name="Shape 1097"/>
          <p:cNvSpPr txBox="1"/>
          <p:nvPr/>
        </p:nvSpPr>
        <p:spPr>
          <a:xfrm>
            <a:off x="3409500" y="3268475"/>
            <a:ext cx="1235399" cy="625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Hidden state: H</a:t>
            </a: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Shape 11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Recall: RNN for Captioning</a:t>
            </a:r>
          </a:p>
        </p:txBody>
      </p:sp>
      <p:sp>
        <p:nvSpPr>
          <p:cNvPr id="1103" name="Shape 1103"/>
          <p:cNvSpPr txBox="1"/>
          <p:nvPr>
            <p:ph idx="12" type="sldNum"/>
          </p:nvPr>
        </p:nvSpPr>
        <p:spPr>
          <a:xfrm>
            <a:off x="6507723" y="4666350"/>
            <a:ext cx="8435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1104" name="Shape 1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6573" y="2150775"/>
            <a:ext cx="1106200" cy="1117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5" name="Shape 1105"/>
          <p:cNvSpPr/>
          <p:nvPr/>
        </p:nvSpPr>
        <p:spPr>
          <a:xfrm rot="-5400000">
            <a:off x="1584025" y="2294224"/>
            <a:ext cx="1030400" cy="830775"/>
          </a:xfrm>
          <a:prstGeom prst="flowChartManualOperation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06" name="Shape 1106"/>
          <p:cNvSpPr txBox="1"/>
          <p:nvPr/>
        </p:nvSpPr>
        <p:spPr>
          <a:xfrm>
            <a:off x="1677437" y="2480275"/>
            <a:ext cx="843599" cy="458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CNN</a:t>
            </a:r>
          </a:p>
        </p:txBody>
      </p:sp>
      <p:sp>
        <p:nvSpPr>
          <p:cNvPr id="1107" name="Shape 1107"/>
          <p:cNvSpPr txBox="1"/>
          <p:nvPr/>
        </p:nvSpPr>
        <p:spPr>
          <a:xfrm>
            <a:off x="406025" y="3225675"/>
            <a:ext cx="987300" cy="625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Image: </a:t>
            </a:r>
            <a:br>
              <a:rPr lang="en"/>
            </a:br>
            <a:r>
              <a:rPr lang="en"/>
              <a:t>H x W x 3</a:t>
            </a:r>
          </a:p>
        </p:txBody>
      </p:sp>
      <p:sp>
        <p:nvSpPr>
          <p:cNvPr id="1108" name="Shape 1108"/>
          <p:cNvSpPr txBox="1"/>
          <p:nvPr/>
        </p:nvSpPr>
        <p:spPr>
          <a:xfrm>
            <a:off x="2387125" y="3268475"/>
            <a:ext cx="987300" cy="625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Features: </a:t>
            </a:r>
            <a:br>
              <a:rPr lang="en"/>
            </a:br>
            <a:r>
              <a:rPr lang="en"/>
              <a:t>D</a:t>
            </a:r>
          </a:p>
        </p:txBody>
      </p:sp>
      <p:cxnSp>
        <p:nvCxnSpPr>
          <p:cNvPr id="1109" name="Shape 1109"/>
          <p:cNvCxnSpPr/>
          <p:nvPr/>
        </p:nvCxnSpPr>
        <p:spPr>
          <a:xfrm>
            <a:off x="2880775" y="2379775"/>
            <a:ext cx="0" cy="659699"/>
          </a:xfrm>
          <a:prstGeom prst="straightConnector1">
            <a:avLst/>
          </a:prstGeom>
          <a:noFill/>
          <a:ln cap="flat" cmpd="sng" w="114300">
            <a:solidFill>
              <a:srgbClr val="8E7CC3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110" name="Shape 1110"/>
          <p:cNvSpPr/>
          <p:nvPr/>
        </p:nvSpPr>
        <p:spPr>
          <a:xfrm>
            <a:off x="3827687" y="2464175"/>
            <a:ext cx="383400" cy="511499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200"/>
              <a:t>h0</a:t>
            </a:r>
          </a:p>
        </p:txBody>
      </p:sp>
      <p:cxnSp>
        <p:nvCxnSpPr>
          <p:cNvPr id="1111" name="Shape 1111"/>
          <p:cNvCxnSpPr/>
          <p:nvPr/>
        </p:nvCxnSpPr>
        <p:spPr>
          <a:xfrm>
            <a:off x="3123525" y="2719925"/>
            <a:ext cx="517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112" name="Shape 1112"/>
          <p:cNvSpPr txBox="1"/>
          <p:nvPr/>
        </p:nvSpPr>
        <p:spPr>
          <a:xfrm>
            <a:off x="3409500" y="3268475"/>
            <a:ext cx="1235399" cy="625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Hidden state: H</a:t>
            </a:r>
          </a:p>
        </p:txBody>
      </p:sp>
      <p:cxnSp>
        <p:nvCxnSpPr>
          <p:cNvPr id="1113" name="Shape 1113"/>
          <p:cNvCxnSpPr/>
          <p:nvPr/>
        </p:nvCxnSpPr>
        <p:spPr>
          <a:xfrm>
            <a:off x="4283150" y="2719925"/>
            <a:ext cx="517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114" name="Shape 1114"/>
          <p:cNvSpPr/>
          <p:nvPr/>
        </p:nvSpPr>
        <p:spPr>
          <a:xfrm>
            <a:off x="4872987" y="2464175"/>
            <a:ext cx="383400" cy="511499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200"/>
              <a:t>h1</a:t>
            </a:r>
          </a:p>
        </p:txBody>
      </p:sp>
      <p:sp>
        <p:nvSpPr>
          <p:cNvPr id="1115" name="Shape 1115"/>
          <p:cNvSpPr/>
          <p:nvPr/>
        </p:nvSpPr>
        <p:spPr>
          <a:xfrm>
            <a:off x="4872987" y="3458975"/>
            <a:ext cx="383400" cy="511499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200"/>
              <a:t>y1</a:t>
            </a:r>
          </a:p>
        </p:txBody>
      </p:sp>
      <p:cxnSp>
        <p:nvCxnSpPr>
          <p:cNvPr id="1116" name="Shape 1116"/>
          <p:cNvCxnSpPr/>
          <p:nvPr/>
        </p:nvCxnSpPr>
        <p:spPr>
          <a:xfrm rot="10800000">
            <a:off x="5064700" y="3018832"/>
            <a:ext cx="0" cy="3966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117" name="Shape 1117"/>
          <p:cNvSpPr txBox="1"/>
          <p:nvPr/>
        </p:nvSpPr>
        <p:spPr>
          <a:xfrm>
            <a:off x="4571050" y="4014025"/>
            <a:ext cx="987300" cy="458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First </a:t>
            </a:r>
            <a:br>
              <a:rPr lang="en"/>
            </a:br>
            <a:r>
              <a:rPr lang="en"/>
              <a:t>word</a:t>
            </a:r>
          </a:p>
        </p:txBody>
      </p:sp>
      <p:sp>
        <p:nvSpPr>
          <p:cNvPr id="1118" name="Shape 1118"/>
          <p:cNvSpPr/>
          <p:nvPr/>
        </p:nvSpPr>
        <p:spPr>
          <a:xfrm>
            <a:off x="4872987" y="1475656"/>
            <a:ext cx="383400" cy="511499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200"/>
              <a:t>d1</a:t>
            </a:r>
          </a:p>
        </p:txBody>
      </p:sp>
      <p:cxnSp>
        <p:nvCxnSpPr>
          <p:cNvPr id="1119" name="Shape 1119"/>
          <p:cNvCxnSpPr/>
          <p:nvPr/>
        </p:nvCxnSpPr>
        <p:spPr>
          <a:xfrm rot="10800000">
            <a:off x="5064700" y="2027370"/>
            <a:ext cx="0" cy="3966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120" name="Shape 1120"/>
          <p:cNvSpPr txBox="1"/>
          <p:nvPr/>
        </p:nvSpPr>
        <p:spPr>
          <a:xfrm>
            <a:off x="4447000" y="900525"/>
            <a:ext cx="1235399" cy="5348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Distribution over vocab</a:t>
            </a: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4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" name="Shape 112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Recall: RNN for Captioning</a:t>
            </a:r>
          </a:p>
        </p:txBody>
      </p:sp>
      <p:sp>
        <p:nvSpPr>
          <p:cNvPr id="1126" name="Shape 1126"/>
          <p:cNvSpPr txBox="1"/>
          <p:nvPr>
            <p:ph idx="12" type="sldNum"/>
          </p:nvPr>
        </p:nvSpPr>
        <p:spPr>
          <a:xfrm>
            <a:off x="6507723" y="4666350"/>
            <a:ext cx="8435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1127" name="Shape 11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6573" y="2150775"/>
            <a:ext cx="1106200" cy="1117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8" name="Shape 1128"/>
          <p:cNvSpPr/>
          <p:nvPr/>
        </p:nvSpPr>
        <p:spPr>
          <a:xfrm rot="-5400000">
            <a:off x="1584025" y="2294224"/>
            <a:ext cx="1030400" cy="830775"/>
          </a:xfrm>
          <a:prstGeom prst="flowChartManualOperation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29" name="Shape 1129"/>
          <p:cNvSpPr txBox="1"/>
          <p:nvPr/>
        </p:nvSpPr>
        <p:spPr>
          <a:xfrm>
            <a:off x="1677437" y="2480275"/>
            <a:ext cx="843599" cy="458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CNN</a:t>
            </a:r>
          </a:p>
        </p:txBody>
      </p:sp>
      <p:sp>
        <p:nvSpPr>
          <p:cNvPr id="1130" name="Shape 1130"/>
          <p:cNvSpPr txBox="1"/>
          <p:nvPr/>
        </p:nvSpPr>
        <p:spPr>
          <a:xfrm>
            <a:off x="406025" y="3225675"/>
            <a:ext cx="987300" cy="625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Image: </a:t>
            </a:r>
            <a:br>
              <a:rPr lang="en"/>
            </a:br>
            <a:r>
              <a:rPr lang="en"/>
              <a:t>H x W x 3</a:t>
            </a:r>
          </a:p>
        </p:txBody>
      </p:sp>
      <p:sp>
        <p:nvSpPr>
          <p:cNvPr id="1131" name="Shape 1131"/>
          <p:cNvSpPr txBox="1"/>
          <p:nvPr/>
        </p:nvSpPr>
        <p:spPr>
          <a:xfrm>
            <a:off x="2387125" y="3268475"/>
            <a:ext cx="987300" cy="625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Features: </a:t>
            </a:r>
            <a:br>
              <a:rPr lang="en"/>
            </a:br>
            <a:r>
              <a:rPr lang="en"/>
              <a:t>D</a:t>
            </a:r>
          </a:p>
        </p:txBody>
      </p:sp>
      <p:cxnSp>
        <p:nvCxnSpPr>
          <p:cNvPr id="1132" name="Shape 1132"/>
          <p:cNvCxnSpPr/>
          <p:nvPr/>
        </p:nvCxnSpPr>
        <p:spPr>
          <a:xfrm>
            <a:off x="2880775" y="2379775"/>
            <a:ext cx="0" cy="659699"/>
          </a:xfrm>
          <a:prstGeom prst="straightConnector1">
            <a:avLst/>
          </a:prstGeom>
          <a:noFill/>
          <a:ln cap="flat" cmpd="sng" w="114300">
            <a:solidFill>
              <a:srgbClr val="8E7CC3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133" name="Shape 1133"/>
          <p:cNvSpPr/>
          <p:nvPr/>
        </p:nvSpPr>
        <p:spPr>
          <a:xfrm>
            <a:off x="3827687" y="2464175"/>
            <a:ext cx="383400" cy="511499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200"/>
              <a:t>h0</a:t>
            </a:r>
          </a:p>
        </p:txBody>
      </p:sp>
      <p:cxnSp>
        <p:nvCxnSpPr>
          <p:cNvPr id="1134" name="Shape 1134"/>
          <p:cNvCxnSpPr/>
          <p:nvPr/>
        </p:nvCxnSpPr>
        <p:spPr>
          <a:xfrm>
            <a:off x="3123525" y="2719925"/>
            <a:ext cx="517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135" name="Shape 1135"/>
          <p:cNvSpPr txBox="1"/>
          <p:nvPr/>
        </p:nvSpPr>
        <p:spPr>
          <a:xfrm>
            <a:off x="3409500" y="3268475"/>
            <a:ext cx="1235399" cy="625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Hidden state: H</a:t>
            </a:r>
          </a:p>
        </p:txBody>
      </p:sp>
      <p:cxnSp>
        <p:nvCxnSpPr>
          <p:cNvPr id="1136" name="Shape 1136"/>
          <p:cNvCxnSpPr/>
          <p:nvPr/>
        </p:nvCxnSpPr>
        <p:spPr>
          <a:xfrm>
            <a:off x="4283150" y="2719925"/>
            <a:ext cx="517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137" name="Shape 1137"/>
          <p:cNvSpPr/>
          <p:nvPr/>
        </p:nvSpPr>
        <p:spPr>
          <a:xfrm>
            <a:off x="4872987" y="2464175"/>
            <a:ext cx="383400" cy="511499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200"/>
              <a:t>h1</a:t>
            </a:r>
          </a:p>
        </p:txBody>
      </p:sp>
      <p:sp>
        <p:nvSpPr>
          <p:cNvPr id="1138" name="Shape 1138"/>
          <p:cNvSpPr/>
          <p:nvPr/>
        </p:nvSpPr>
        <p:spPr>
          <a:xfrm>
            <a:off x="4872987" y="3458975"/>
            <a:ext cx="383400" cy="511499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200"/>
              <a:t>y1</a:t>
            </a:r>
          </a:p>
        </p:txBody>
      </p:sp>
      <p:cxnSp>
        <p:nvCxnSpPr>
          <p:cNvPr id="1139" name="Shape 1139"/>
          <p:cNvCxnSpPr/>
          <p:nvPr/>
        </p:nvCxnSpPr>
        <p:spPr>
          <a:xfrm rot="10800000">
            <a:off x="5064700" y="3018832"/>
            <a:ext cx="0" cy="3966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140" name="Shape 1140"/>
          <p:cNvSpPr/>
          <p:nvPr/>
        </p:nvSpPr>
        <p:spPr>
          <a:xfrm>
            <a:off x="5918287" y="2463975"/>
            <a:ext cx="383400" cy="511499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200"/>
              <a:t>h2</a:t>
            </a:r>
          </a:p>
        </p:txBody>
      </p:sp>
      <p:sp>
        <p:nvSpPr>
          <p:cNvPr id="1141" name="Shape 1141"/>
          <p:cNvSpPr/>
          <p:nvPr/>
        </p:nvSpPr>
        <p:spPr>
          <a:xfrm>
            <a:off x="5918287" y="3458775"/>
            <a:ext cx="383400" cy="511499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200"/>
              <a:t>y2</a:t>
            </a:r>
          </a:p>
        </p:txBody>
      </p:sp>
      <p:cxnSp>
        <p:nvCxnSpPr>
          <p:cNvPr id="1142" name="Shape 1142"/>
          <p:cNvCxnSpPr/>
          <p:nvPr/>
        </p:nvCxnSpPr>
        <p:spPr>
          <a:xfrm>
            <a:off x="5328450" y="2719925"/>
            <a:ext cx="517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143" name="Shape 1143"/>
          <p:cNvCxnSpPr/>
          <p:nvPr/>
        </p:nvCxnSpPr>
        <p:spPr>
          <a:xfrm rot="10800000">
            <a:off x="6110000" y="3018832"/>
            <a:ext cx="0" cy="3966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144" name="Shape 1144"/>
          <p:cNvSpPr txBox="1"/>
          <p:nvPr/>
        </p:nvSpPr>
        <p:spPr>
          <a:xfrm>
            <a:off x="4571050" y="4014025"/>
            <a:ext cx="987300" cy="458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First </a:t>
            </a:r>
            <a:br>
              <a:rPr lang="en"/>
            </a:br>
            <a:r>
              <a:rPr lang="en"/>
              <a:t>word</a:t>
            </a:r>
          </a:p>
        </p:txBody>
      </p:sp>
      <p:sp>
        <p:nvSpPr>
          <p:cNvPr id="1145" name="Shape 1145"/>
          <p:cNvSpPr txBox="1"/>
          <p:nvPr/>
        </p:nvSpPr>
        <p:spPr>
          <a:xfrm>
            <a:off x="5616350" y="4013625"/>
            <a:ext cx="987300" cy="3680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Second word</a:t>
            </a:r>
          </a:p>
        </p:txBody>
      </p:sp>
      <p:sp>
        <p:nvSpPr>
          <p:cNvPr id="1146" name="Shape 1146"/>
          <p:cNvSpPr/>
          <p:nvPr/>
        </p:nvSpPr>
        <p:spPr>
          <a:xfrm>
            <a:off x="4872987" y="1475656"/>
            <a:ext cx="383400" cy="511499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200"/>
              <a:t>d1</a:t>
            </a:r>
          </a:p>
        </p:txBody>
      </p:sp>
      <p:cxnSp>
        <p:nvCxnSpPr>
          <p:cNvPr id="1147" name="Shape 1147"/>
          <p:cNvCxnSpPr/>
          <p:nvPr/>
        </p:nvCxnSpPr>
        <p:spPr>
          <a:xfrm rot="10800000">
            <a:off x="5064700" y="2027370"/>
            <a:ext cx="0" cy="3966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148" name="Shape 1148"/>
          <p:cNvSpPr txBox="1"/>
          <p:nvPr/>
        </p:nvSpPr>
        <p:spPr>
          <a:xfrm>
            <a:off x="4447000" y="900525"/>
            <a:ext cx="1235399" cy="5348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Distribution over vocab</a:t>
            </a:r>
          </a:p>
        </p:txBody>
      </p:sp>
      <p:sp>
        <p:nvSpPr>
          <p:cNvPr id="1149" name="Shape 1149"/>
          <p:cNvSpPr/>
          <p:nvPr/>
        </p:nvSpPr>
        <p:spPr>
          <a:xfrm>
            <a:off x="5918287" y="1469181"/>
            <a:ext cx="383400" cy="511499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200"/>
              <a:t>d2</a:t>
            </a:r>
          </a:p>
        </p:txBody>
      </p:sp>
      <p:cxnSp>
        <p:nvCxnSpPr>
          <p:cNvPr id="1150" name="Shape 1150"/>
          <p:cNvCxnSpPr/>
          <p:nvPr/>
        </p:nvCxnSpPr>
        <p:spPr>
          <a:xfrm rot="10800000">
            <a:off x="6110000" y="2024020"/>
            <a:ext cx="0" cy="3966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151" name="Shape 1151"/>
          <p:cNvSpPr/>
          <p:nvPr/>
        </p:nvSpPr>
        <p:spPr>
          <a:xfrm>
            <a:off x="6488075" y="2679225"/>
            <a:ext cx="81000" cy="810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52" name="Shape 1152"/>
          <p:cNvSpPr/>
          <p:nvPr/>
        </p:nvSpPr>
        <p:spPr>
          <a:xfrm>
            <a:off x="6755450" y="2679425"/>
            <a:ext cx="81000" cy="810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53" name="Shape 1153"/>
          <p:cNvSpPr/>
          <p:nvPr/>
        </p:nvSpPr>
        <p:spPr>
          <a:xfrm>
            <a:off x="7022825" y="2679425"/>
            <a:ext cx="81000" cy="810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7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Shape 115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Recall: RNN for Captioning</a:t>
            </a:r>
          </a:p>
        </p:txBody>
      </p:sp>
      <p:sp>
        <p:nvSpPr>
          <p:cNvPr id="1159" name="Shape 1159"/>
          <p:cNvSpPr txBox="1"/>
          <p:nvPr>
            <p:ph idx="12" type="sldNum"/>
          </p:nvPr>
        </p:nvSpPr>
        <p:spPr>
          <a:xfrm>
            <a:off x="6507723" y="4666350"/>
            <a:ext cx="8435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1160" name="Shape 11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6573" y="2150775"/>
            <a:ext cx="1106200" cy="1117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1" name="Shape 1161"/>
          <p:cNvSpPr/>
          <p:nvPr/>
        </p:nvSpPr>
        <p:spPr>
          <a:xfrm rot="-5400000">
            <a:off x="1584025" y="2294224"/>
            <a:ext cx="1030400" cy="830775"/>
          </a:xfrm>
          <a:prstGeom prst="flowChartManualOperation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62" name="Shape 1162"/>
          <p:cNvSpPr txBox="1"/>
          <p:nvPr/>
        </p:nvSpPr>
        <p:spPr>
          <a:xfrm>
            <a:off x="1677437" y="2480275"/>
            <a:ext cx="843599" cy="458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CNN</a:t>
            </a:r>
          </a:p>
        </p:txBody>
      </p:sp>
      <p:sp>
        <p:nvSpPr>
          <p:cNvPr id="1163" name="Shape 1163"/>
          <p:cNvSpPr txBox="1"/>
          <p:nvPr/>
        </p:nvSpPr>
        <p:spPr>
          <a:xfrm>
            <a:off x="406025" y="3225675"/>
            <a:ext cx="987300" cy="625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Image: </a:t>
            </a:r>
            <a:br>
              <a:rPr lang="en"/>
            </a:br>
            <a:r>
              <a:rPr lang="en"/>
              <a:t>H x W x 3</a:t>
            </a:r>
          </a:p>
        </p:txBody>
      </p:sp>
      <p:sp>
        <p:nvSpPr>
          <p:cNvPr id="1164" name="Shape 1164"/>
          <p:cNvSpPr txBox="1"/>
          <p:nvPr/>
        </p:nvSpPr>
        <p:spPr>
          <a:xfrm>
            <a:off x="2387125" y="3268475"/>
            <a:ext cx="987300" cy="625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Features: </a:t>
            </a:r>
            <a:br>
              <a:rPr lang="en"/>
            </a:br>
            <a:r>
              <a:rPr lang="en"/>
              <a:t>D</a:t>
            </a:r>
          </a:p>
        </p:txBody>
      </p:sp>
      <p:cxnSp>
        <p:nvCxnSpPr>
          <p:cNvPr id="1165" name="Shape 1165"/>
          <p:cNvCxnSpPr/>
          <p:nvPr/>
        </p:nvCxnSpPr>
        <p:spPr>
          <a:xfrm>
            <a:off x="2880775" y="2379775"/>
            <a:ext cx="0" cy="659699"/>
          </a:xfrm>
          <a:prstGeom prst="straightConnector1">
            <a:avLst/>
          </a:prstGeom>
          <a:noFill/>
          <a:ln cap="flat" cmpd="sng" w="114300">
            <a:solidFill>
              <a:srgbClr val="8E7CC3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166" name="Shape 1166"/>
          <p:cNvSpPr/>
          <p:nvPr/>
        </p:nvSpPr>
        <p:spPr>
          <a:xfrm>
            <a:off x="3827687" y="2464175"/>
            <a:ext cx="383400" cy="511499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200"/>
              <a:t>h0</a:t>
            </a:r>
          </a:p>
        </p:txBody>
      </p:sp>
      <p:cxnSp>
        <p:nvCxnSpPr>
          <p:cNvPr id="1167" name="Shape 1167"/>
          <p:cNvCxnSpPr/>
          <p:nvPr/>
        </p:nvCxnSpPr>
        <p:spPr>
          <a:xfrm>
            <a:off x="3123525" y="2719925"/>
            <a:ext cx="517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168" name="Shape 1168"/>
          <p:cNvSpPr txBox="1"/>
          <p:nvPr/>
        </p:nvSpPr>
        <p:spPr>
          <a:xfrm>
            <a:off x="3409500" y="3268475"/>
            <a:ext cx="1235399" cy="625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Hidden state: H</a:t>
            </a:r>
          </a:p>
        </p:txBody>
      </p:sp>
      <p:cxnSp>
        <p:nvCxnSpPr>
          <p:cNvPr id="1169" name="Shape 1169"/>
          <p:cNvCxnSpPr/>
          <p:nvPr/>
        </p:nvCxnSpPr>
        <p:spPr>
          <a:xfrm>
            <a:off x="4283150" y="2719925"/>
            <a:ext cx="517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170" name="Shape 1170"/>
          <p:cNvSpPr/>
          <p:nvPr/>
        </p:nvSpPr>
        <p:spPr>
          <a:xfrm>
            <a:off x="4872987" y="2464175"/>
            <a:ext cx="383400" cy="511499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200"/>
              <a:t>h1</a:t>
            </a:r>
          </a:p>
        </p:txBody>
      </p:sp>
      <p:sp>
        <p:nvSpPr>
          <p:cNvPr id="1171" name="Shape 1171"/>
          <p:cNvSpPr/>
          <p:nvPr/>
        </p:nvSpPr>
        <p:spPr>
          <a:xfrm>
            <a:off x="4872987" y="3458975"/>
            <a:ext cx="383400" cy="511499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200"/>
              <a:t>y1</a:t>
            </a:r>
          </a:p>
        </p:txBody>
      </p:sp>
      <p:cxnSp>
        <p:nvCxnSpPr>
          <p:cNvPr id="1172" name="Shape 1172"/>
          <p:cNvCxnSpPr/>
          <p:nvPr/>
        </p:nvCxnSpPr>
        <p:spPr>
          <a:xfrm rot="10800000">
            <a:off x="5064700" y="3018832"/>
            <a:ext cx="0" cy="3966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173" name="Shape 1173"/>
          <p:cNvSpPr/>
          <p:nvPr/>
        </p:nvSpPr>
        <p:spPr>
          <a:xfrm>
            <a:off x="5918287" y="2463975"/>
            <a:ext cx="383400" cy="511499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200"/>
              <a:t>h2</a:t>
            </a:r>
          </a:p>
        </p:txBody>
      </p:sp>
      <p:sp>
        <p:nvSpPr>
          <p:cNvPr id="1174" name="Shape 1174"/>
          <p:cNvSpPr/>
          <p:nvPr/>
        </p:nvSpPr>
        <p:spPr>
          <a:xfrm>
            <a:off x="5918287" y="3458775"/>
            <a:ext cx="383400" cy="511499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200"/>
              <a:t>y2</a:t>
            </a:r>
          </a:p>
        </p:txBody>
      </p:sp>
      <p:cxnSp>
        <p:nvCxnSpPr>
          <p:cNvPr id="1175" name="Shape 1175"/>
          <p:cNvCxnSpPr/>
          <p:nvPr/>
        </p:nvCxnSpPr>
        <p:spPr>
          <a:xfrm>
            <a:off x="5328450" y="2719925"/>
            <a:ext cx="517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176" name="Shape 1176"/>
          <p:cNvCxnSpPr/>
          <p:nvPr/>
        </p:nvCxnSpPr>
        <p:spPr>
          <a:xfrm rot="10800000">
            <a:off x="6110000" y="3018832"/>
            <a:ext cx="0" cy="3966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177" name="Shape 1177"/>
          <p:cNvSpPr txBox="1"/>
          <p:nvPr/>
        </p:nvSpPr>
        <p:spPr>
          <a:xfrm>
            <a:off x="4571050" y="4014025"/>
            <a:ext cx="987300" cy="458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First </a:t>
            </a:r>
            <a:br>
              <a:rPr lang="en"/>
            </a:br>
            <a:r>
              <a:rPr lang="en"/>
              <a:t>word</a:t>
            </a:r>
          </a:p>
        </p:txBody>
      </p:sp>
      <p:sp>
        <p:nvSpPr>
          <p:cNvPr id="1178" name="Shape 1178"/>
          <p:cNvSpPr txBox="1"/>
          <p:nvPr/>
        </p:nvSpPr>
        <p:spPr>
          <a:xfrm>
            <a:off x="5616350" y="4013625"/>
            <a:ext cx="987300" cy="3680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Second word</a:t>
            </a:r>
          </a:p>
        </p:txBody>
      </p:sp>
      <p:sp>
        <p:nvSpPr>
          <p:cNvPr id="1179" name="Shape 1179"/>
          <p:cNvSpPr/>
          <p:nvPr/>
        </p:nvSpPr>
        <p:spPr>
          <a:xfrm>
            <a:off x="4872987" y="1475656"/>
            <a:ext cx="383400" cy="511499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200"/>
              <a:t>d1</a:t>
            </a:r>
          </a:p>
        </p:txBody>
      </p:sp>
      <p:cxnSp>
        <p:nvCxnSpPr>
          <p:cNvPr id="1180" name="Shape 1180"/>
          <p:cNvCxnSpPr/>
          <p:nvPr/>
        </p:nvCxnSpPr>
        <p:spPr>
          <a:xfrm rot="10800000">
            <a:off x="5064700" y="2027370"/>
            <a:ext cx="0" cy="3966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181" name="Shape 1181"/>
          <p:cNvSpPr txBox="1"/>
          <p:nvPr/>
        </p:nvSpPr>
        <p:spPr>
          <a:xfrm>
            <a:off x="4447000" y="900525"/>
            <a:ext cx="1235399" cy="5348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Distribution over vocab</a:t>
            </a:r>
          </a:p>
        </p:txBody>
      </p:sp>
      <p:sp>
        <p:nvSpPr>
          <p:cNvPr id="1182" name="Shape 1182"/>
          <p:cNvSpPr/>
          <p:nvPr/>
        </p:nvSpPr>
        <p:spPr>
          <a:xfrm>
            <a:off x="5918287" y="1469181"/>
            <a:ext cx="383400" cy="511499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200"/>
              <a:t>d2</a:t>
            </a:r>
          </a:p>
        </p:txBody>
      </p:sp>
      <p:cxnSp>
        <p:nvCxnSpPr>
          <p:cNvPr id="1183" name="Shape 1183"/>
          <p:cNvCxnSpPr/>
          <p:nvPr/>
        </p:nvCxnSpPr>
        <p:spPr>
          <a:xfrm rot="10800000">
            <a:off x="6110000" y="2024020"/>
            <a:ext cx="0" cy="3966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184" name="Shape 1184"/>
          <p:cNvSpPr/>
          <p:nvPr/>
        </p:nvSpPr>
        <p:spPr>
          <a:xfrm>
            <a:off x="6488075" y="2679225"/>
            <a:ext cx="81000" cy="810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85" name="Shape 1185"/>
          <p:cNvSpPr/>
          <p:nvPr/>
        </p:nvSpPr>
        <p:spPr>
          <a:xfrm>
            <a:off x="6755450" y="2679425"/>
            <a:ext cx="81000" cy="810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86" name="Shape 1186"/>
          <p:cNvSpPr/>
          <p:nvPr/>
        </p:nvSpPr>
        <p:spPr>
          <a:xfrm>
            <a:off x="7022825" y="2679425"/>
            <a:ext cx="81000" cy="810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87" name="Shape 1187"/>
          <p:cNvSpPr txBox="1"/>
          <p:nvPr/>
        </p:nvSpPr>
        <p:spPr>
          <a:xfrm>
            <a:off x="7131800" y="782325"/>
            <a:ext cx="1792799" cy="625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RNN only looks at whole image, once</a:t>
            </a: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Shape 11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Recall: RNN for Captioning</a:t>
            </a:r>
          </a:p>
        </p:txBody>
      </p:sp>
      <p:sp>
        <p:nvSpPr>
          <p:cNvPr id="1193" name="Shape 1193"/>
          <p:cNvSpPr txBox="1"/>
          <p:nvPr>
            <p:ph idx="12" type="sldNum"/>
          </p:nvPr>
        </p:nvSpPr>
        <p:spPr>
          <a:xfrm>
            <a:off x="6507723" y="4666350"/>
            <a:ext cx="8435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1194" name="Shape 11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6573" y="2150775"/>
            <a:ext cx="1106200" cy="1117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5" name="Shape 1195"/>
          <p:cNvSpPr/>
          <p:nvPr/>
        </p:nvSpPr>
        <p:spPr>
          <a:xfrm rot="-5400000">
            <a:off x="1584025" y="2294224"/>
            <a:ext cx="1030400" cy="830775"/>
          </a:xfrm>
          <a:prstGeom prst="flowChartManualOperation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96" name="Shape 1196"/>
          <p:cNvSpPr txBox="1"/>
          <p:nvPr/>
        </p:nvSpPr>
        <p:spPr>
          <a:xfrm>
            <a:off x="1677437" y="2480275"/>
            <a:ext cx="843599" cy="458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CNN</a:t>
            </a:r>
          </a:p>
        </p:txBody>
      </p:sp>
      <p:sp>
        <p:nvSpPr>
          <p:cNvPr id="1197" name="Shape 1197"/>
          <p:cNvSpPr txBox="1"/>
          <p:nvPr/>
        </p:nvSpPr>
        <p:spPr>
          <a:xfrm>
            <a:off x="406025" y="3225675"/>
            <a:ext cx="987300" cy="625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Image: </a:t>
            </a:r>
            <a:br>
              <a:rPr lang="en"/>
            </a:br>
            <a:r>
              <a:rPr lang="en"/>
              <a:t>H x W x 3</a:t>
            </a:r>
          </a:p>
        </p:txBody>
      </p:sp>
      <p:sp>
        <p:nvSpPr>
          <p:cNvPr id="1198" name="Shape 1198"/>
          <p:cNvSpPr txBox="1"/>
          <p:nvPr/>
        </p:nvSpPr>
        <p:spPr>
          <a:xfrm>
            <a:off x="2387125" y="3268475"/>
            <a:ext cx="987300" cy="625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Features: </a:t>
            </a:r>
            <a:br>
              <a:rPr lang="en"/>
            </a:br>
            <a:r>
              <a:rPr lang="en"/>
              <a:t>D</a:t>
            </a:r>
          </a:p>
        </p:txBody>
      </p:sp>
      <p:cxnSp>
        <p:nvCxnSpPr>
          <p:cNvPr id="1199" name="Shape 1199"/>
          <p:cNvCxnSpPr/>
          <p:nvPr/>
        </p:nvCxnSpPr>
        <p:spPr>
          <a:xfrm>
            <a:off x="2880775" y="2379775"/>
            <a:ext cx="0" cy="659699"/>
          </a:xfrm>
          <a:prstGeom prst="straightConnector1">
            <a:avLst/>
          </a:prstGeom>
          <a:noFill/>
          <a:ln cap="flat" cmpd="sng" w="114300">
            <a:solidFill>
              <a:srgbClr val="8E7CC3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200" name="Shape 1200"/>
          <p:cNvSpPr/>
          <p:nvPr/>
        </p:nvSpPr>
        <p:spPr>
          <a:xfrm>
            <a:off x="3827687" y="2464175"/>
            <a:ext cx="383400" cy="511499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200"/>
              <a:t>h0</a:t>
            </a:r>
          </a:p>
        </p:txBody>
      </p:sp>
      <p:cxnSp>
        <p:nvCxnSpPr>
          <p:cNvPr id="1201" name="Shape 1201"/>
          <p:cNvCxnSpPr/>
          <p:nvPr/>
        </p:nvCxnSpPr>
        <p:spPr>
          <a:xfrm>
            <a:off x="3123525" y="2719925"/>
            <a:ext cx="517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202" name="Shape 1202"/>
          <p:cNvSpPr txBox="1"/>
          <p:nvPr/>
        </p:nvSpPr>
        <p:spPr>
          <a:xfrm>
            <a:off x="3409500" y="3268475"/>
            <a:ext cx="1235399" cy="625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Hidden state: H</a:t>
            </a:r>
          </a:p>
        </p:txBody>
      </p:sp>
      <p:cxnSp>
        <p:nvCxnSpPr>
          <p:cNvPr id="1203" name="Shape 1203"/>
          <p:cNvCxnSpPr/>
          <p:nvPr/>
        </p:nvCxnSpPr>
        <p:spPr>
          <a:xfrm>
            <a:off x="4283150" y="2719925"/>
            <a:ext cx="517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204" name="Shape 1204"/>
          <p:cNvSpPr/>
          <p:nvPr/>
        </p:nvSpPr>
        <p:spPr>
          <a:xfrm>
            <a:off x="4872987" y="2464175"/>
            <a:ext cx="383400" cy="511499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200"/>
              <a:t>h1</a:t>
            </a:r>
          </a:p>
        </p:txBody>
      </p:sp>
      <p:sp>
        <p:nvSpPr>
          <p:cNvPr id="1205" name="Shape 1205"/>
          <p:cNvSpPr/>
          <p:nvPr/>
        </p:nvSpPr>
        <p:spPr>
          <a:xfrm>
            <a:off x="4872987" y="3458975"/>
            <a:ext cx="383400" cy="511499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200"/>
              <a:t>y1</a:t>
            </a:r>
          </a:p>
        </p:txBody>
      </p:sp>
      <p:cxnSp>
        <p:nvCxnSpPr>
          <p:cNvPr id="1206" name="Shape 1206"/>
          <p:cNvCxnSpPr/>
          <p:nvPr/>
        </p:nvCxnSpPr>
        <p:spPr>
          <a:xfrm rot="10800000">
            <a:off x="5064700" y="3018832"/>
            <a:ext cx="0" cy="3966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207" name="Shape 1207"/>
          <p:cNvSpPr/>
          <p:nvPr/>
        </p:nvSpPr>
        <p:spPr>
          <a:xfrm>
            <a:off x="5918287" y="2463975"/>
            <a:ext cx="383400" cy="511499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200"/>
              <a:t>h2</a:t>
            </a:r>
          </a:p>
        </p:txBody>
      </p:sp>
      <p:sp>
        <p:nvSpPr>
          <p:cNvPr id="1208" name="Shape 1208"/>
          <p:cNvSpPr/>
          <p:nvPr/>
        </p:nvSpPr>
        <p:spPr>
          <a:xfrm>
            <a:off x="5918287" y="3458775"/>
            <a:ext cx="383400" cy="511499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200"/>
              <a:t>y2</a:t>
            </a:r>
          </a:p>
        </p:txBody>
      </p:sp>
      <p:cxnSp>
        <p:nvCxnSpPr>
          <p:cNvPr id="1209" name="Shape 1209"/>
          <p:cNvCxnSpPr/>
          <p:nvPr/>
        </p:nvCxnSpPr>
        <p:spPr>
          <a:xfrm>
            <a:off x="5328450" y="2719925"/>
            <a:ext cx="517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210" name="Shape 1210"/>
          <p:cNvCxnSpPr/>
          <p:nvPr/>
        </p:nvCxnSpPr>
        <p:spPr>
          <a:xfrm rot="10800000">
            <a:off x="6110000" y="3018832"/>
            <a:ext cx="0" cy="3966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211" name="Shape 1211"/>
          <p:cNvSpPr txBox="1"/>
          <p:nvPr/>
        </p:nvSpPr>
        <p:spPr>
          <a:xfrm>
            <a:off x="4571050" y="4014025"/>
            <a:ext cx="987300" cy="458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First </a:t>
            </a:r>
            <a:br>
              <a:rPr lang="en"/>
            </a:br>
            <a:r>
              <a:rPr lang="en"/>
              <a:t>word</a:t>
            </a:r>
          </a:p>
        </p:txBody>
      </p:sp>
      <p:sp>
        <p:nvSpPr>
          <p:cNvPr id="1212" name="Shape 1212"/>
          <p:cNvSpPr txBox="1"/>
          <p:nvPr/>
        </p:nvSpPr>
        <p:spPr>
          <a:xfrm>
            <a:off x="5616350" y="4013625"/>
            <a:ext cx="987300" cy="3680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Second word</a:t>
            </a:r>
          </a:p>
        </p:txBody>
      </p:sp>
      <p:sp>
        <p:nvSpPr>
          <p:cNvPr id="1213" name="Shape 1213"/>
          <p:cNvSpPr/>
          <p:nvPr/>
        </p:nvSpPr>
        <p:spPr>
          <a:xfrm>
            <a:off x="4872987" y="1475656"/>
            <a:ext cx="383400" cy="511499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200"/>
              <a:t>d1</a:t>
            </a:r>
          </a:p>
        </p:txBody>
      </p:sp>
      <p:cxnSp>
        <p:nvCxnSpPr>
          <p:cNvPr id="1214" name="Shape 1214"/>
          <p:cNvCxnSpPr/>
          <p:nvPr/>
        </p:nvCxnSpPr>
        <p:spPr>
          <a:xfrm rot="10800000">
            <a:off x="5064700" y="2027370"/>
            <a:ext cx="0" cy="3966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215" name="Shape 1215"/>
          <p:cNvSpPr txBox="1"/>
          <p:nvPr/>
        </p:nvSpPr>
        <p:spPr>
          <a:xfrm>
            <a:off x="4447000" y="900525"/>
            <a:ext cx="1235399" cy="5348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Distribution over vocab</a:t>
            </a:r>
          </a:p>
        </p:txBody>
      </p:sp>
      <p:sp>
        <p:nvSpPr>
          <p:cNvPr id="1216" name="Shape 1216"/>
          <p:cNvSpPr/>
          <p:nvPr/>
        </p:nvSpPr>
        <p:spPr>
          <a:xfrm>
            <a:off x="5918287" y="1469181"/>
            <a:ext cx="383400" cy="511499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200"/>
              <a:t>d2</a:t>
            </a:r>
          </a:p>
        </p:txBody>
      </p:sp>
      <p:cxnSp>
        <p:nvCxnSpPr>
          <p:cNvPr id="1217" name="Shape 1217"/>
          <p:cNvCxnSpPr/>
          <p:nvPr/>
        </p:nvCxnSpPr>
        <p:spPr>
          <a:xfrm rot="10800000">
            <a:off x="6110000" y="2024020"/>
            <a:ext cx="0" cy="3966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218" name="Shape 1218"/>
          <p:cNvSpPr/>
          <p:nvPr/>
        </p:nvSpPr>
        <p:spPr>
          <a:xfrm>
            <a:off x="6488075" y="2679225"/>
            <a:ext cx="81000" cy="810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19" name="Shape 1219"/>
          <p:cNvSpPr/>
          <p:nvPr/>
        </p:nvSpPr>
        <p:spPr>
          <a:xfrm>
            <a:off x="6755450" y="2679425"/>
            <a:ext cx="81000" cy="810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20" name="Shape 1220"/>
          <p:cNvSpPr/>
          <p:nvPr/>
        </p:nvSpPr>
        <p:spPr>
          <a:xfrm>
            <a:off x="7022825" y="2679425"/>
            <a:ext cx="81000" cy="810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21" name="Shape 1221"/>
          <p:cNvSpPr txBox="1"/>
          <p:nvPr/>
        </p:nvSpPr>
        <p:spPr>
          <a:xfrm>
            <a:off x="7131800" y="782325"/>
            <a:ext cx="1792799" cy="625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RNN only looks at whole image, once</a:t>
            </a:r>
          </a:p>
        </p:txBody>
      </p:sp>
      <p:sp>
        <p:nvSpPr>
          <p:cNvPr id="1222" name="Shape 1222"/>
          <p:cNvSpPr txBox="1"/>
          <p:nvPr/>
        </p:nvSpPr>
        <p:spPr>
          <a:xfrm>
            <a:off x="7131800" y="3268475"/>
            <a:ext cx="1792799" cy="10304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What if the RNN looks at different parts of the image at each timestep?</a:t>
            </a: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6" name="Shape 1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7" name="Shape 1227"/>
          <p:cNvSpPr txBox="1"/>
          <p:nvPr>
            <p:ph idx="12" type="sldNum"/>
          </p:nvPr>
        </p:nvSpPr>
        <p:spPr>
          <a:xfrm>
            <a:off x="6507723" y="4666350"/>
            <a:ext cx="8435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1228" name="Shape 12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6573" y="2150775"/>
            <a:ext cx="1106200" cy="11177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9" name="Shape 1229"/>
          <p:cNvSpPr/>
          <p:nvPr/>
        </p:nvSpPr>
        <p:spPr>
          <a:xfrm rot="-5400000">
            <a:off x="1584025" y="2294224"/>
            <a:ext cx="1030400" cy="830775"/>
          </a:xfrm>
          <a:prstGeom prst="flowChartManualOperation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30" name="Shape 1230"/>
          <p:cNvSpPr txBox="1"/>
          <p:nvPr/>
        </p:nvSpPr>
        <p:spPr>
          <a:xfrm>
            <a:off x="1677437" y="2480275"/>
            <a:ext cx="843599" cy="458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CNN</a:t>
            </a:r>
          </a:p>
        </p:txBody>
      </p:sp>
      <p:sp>
        <p:nvSpPr>
          <p:cNvPr id="1231" name="Shape 1231"/>
          <p:cNvSpPr txBox="1"/>
          <p:nvPr/>
        </p:nvSpPr>
        <p:spPr>
          <a:xfrm>
            <a:off x="406025" y="3225675"/>
            <a:ext cx="987300" cy="625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Image: </a:t>
            </a:r>
            <a:br>
              <a:rPr lang="en"/>
            </a:br>
            <a:r>
              <a:rPr lang="en"/>
              <a:t>H x W x 3</a:t>
            </a:r>
          </a:p>
        </p:txBody>
      </p:sp>
      <p:sp>
        <p:nvSpPr>
          <p:cNvPr id="1232" name="Shape 1232"/>
          <p:cNvSpPr/>
          <p:nvPr/>
        </p:nvSpPr>
        <p:spPr>
          <a:xfrm>
            <a:off x="2654200" y="2523125"/>
            <a:ext cx="383400" cy="393600"/>
          </a:xfrm>
          <a:prstGeom prst="rect">
            <a:avLst/>
          </a:prstGeom>
          <a:solidFill>
            <a:srgbClr val="B4A7D6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1233" name="Shape 1233"/>
          <p:cNvCxnSpPr/>
          <p:nvPr/>
        </p:nvCxnSpPr>
        <p:spPr>
          <a:xfrm>
            <a:off x="2775750" y="2522675"/>
            <a:ext cx="0" cy="394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234" name="Shape 1234"/>
          <p:cNvCxnSpPr/>
          <p:nvPr/>
        </p:nvCxnSpPr>
        <p:spPr>
          <a:xfrm>
            <a:off x="2913822" y="2522685"/>
            <a:ext cx="0" cy="394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235" name="Shape 1235"/>
          <p:cNvCxnSpPr/>
          <p:nvPr/>
        </p:nvCxnSpPr>
        <p:spPr>
          <a:xfrm rot="10800000">
            <a:off x="2652598" y="2654024"/>
            <a:ext cx="389999" cy="1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236" name="Shape 1236"/>
          <p:cNvCxnSpPr/>
          <p:nvPr/>
        </p:nvCxnSpPr>
        <p:spPr>
          <a:xfrm rot="10800000">
            <a:off x="2652598" y="2784846"/>
            <a:ext cx="389999" cy="1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237" name="Shape 1237"/>
          <p:cNvSpPr txBox="1"/>
          <p:nvPr/>
        </p:nvSpPr>
        <p:spPr>
          <a:xfrm>
            <a:off x="2352250" y="3048375"/>
            <a:ext cx="987300" cy="625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Features: </a:t>
            </a:r>
            <a:br>
              <a:rPr lang="en"/>
            </a:br>
            <a:r>
              <a:rPr lang="en"/>
              <a:t>L x D</a:t>
            </a:r>
          </a:p>
        </p:txBody>
      </p:sp>
      <p:sp>
        <p:nvSpPr>
          <p:cNvPr id="1238" name="Shape 12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Soft Attention for Captioning</a:t>
            </a:r>
          </a:p>
        </p:txBody>
      </p:sp>
      <p:sp>
        <p:nvSpPr>
          <p:cNvPr id="1239" name="Shape 1239"/>
          <p:cNvSpPr txBox="1"/>
          <p:nvPr/>
        </p:nvSpPr>
        <p:spPr>
          <a:xfrm>
            <a:off x="0" y="4002175"/>
            <a:ext cx="1974600" cy="5348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800">
                <a:solidFill>
                  <a:schemeClr val="dk1"/>
                </a:solidFill>
              </a:rPr>
              <a:t>Xu et al, “Show, Attend and Tell: Neural Image Caption Generation with Visual Attention”, ICML 2015</a:t>
            </a: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Shape 1244"/>
          <p:cNvSpPr txBox="1"/>
          <p:nvPr>
            <p:ph idx="12" type="sldNum"/>
          </p:nvPr>
        </p:nvSpPr>
        <p:spPr>
          <a:xfrm>
            <a:off x="6507723" y="4666350"/>
            <a:ext cx="8435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1245" name="Shape 12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6573" y="2150775"/>
            <a:ext cx="1106200" cy="11177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6" name="Shape 1246"/>
          <p:cNvSpPr/>
          <p:nvPr/>
        </p:nvSpPr>
        <p:spPr>
          <a:xfrm rot="-5400000">
            <a:off x="1584025" y="2294224"/>
            <a:ext cx="1030400" cy="830775"/>
          </a:xfrm>
          <a:prstGeom prst="flowChartManualOperation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47" name="Shape 1247"/>
          <p:cNvSpPr txBox="1"/>
          <p:nvPr/>
        </p:nvSpPr>
        <p:spPr>
          <a:xfrm>
            <a:off x="1677437" y="2480275"/>
            <a:ext cx="843599" cy="458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CNN</a:t>
            </a:r>
          </a:p>
        </p:txBody>
      </p:sp>
      <p:sp>
        <p:nvSpPr>
          <p:cNvPr id="1248" name="Shape 1248"/>
          <p:cNvSpPr txBox="1"/>
          <p:nvPr/>
        </p:nvSpPr>
        <p:spPr>
          <a:xfrm>
            <a:off x="406025" y="3225675"/>
            <a:ext cx="987300" cy="625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Image: </a:t>
            </a:r>
            <a:br>
              <a:rPr lang="en"/>
            </a:br>
            <a:r>
              <a:rPr lang="en"/>
              <a:t>H x W x 3</a:t>
            </a:r>
          </a:p>
        </p:txBody>
      </p:sp>
      <p:sp>
        <p:nvSpPr>
          <p:cNvPr id="1249" name="Shape 1249"/>
          <p:cNvSpPr txBox="1"/>
          <p:nvPr/>
        </p:nvSpPr>
        <p:spPr>
          <a:xfrm>
            <a:off x="2352250" y="3048375"/>
            <a:ext cx="987300" cy="625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Features: </a:t>
            </a:r>
            <a:br>
              <a:rPr lang="en"/>
            </a:br>
            <a:r>
              <a:rPr lang="en"/>
              <a:t>L x D</a:t>
            </a:r>
          </a:p>
        </p:txBody>
      </p:sp>
      <p:sp>
        <p:nvSpPr>
          <p:cNvPr id="1250" name="Shape 1250"/>
          <p:cNvSpPr/>
          <p:nvPr/>
        </p:nvSpPr>
        <p:spPr>
          <a:xfrm>
            <a:off x="3827687" y="2464175"/>
            <a:ext cx="383400" cy="511499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200"/>
              <a:t>h0</a:t>
            </a:r>
          </a:p>
        </p:txBody>
      </p:sp>
      <p:cxnSp>
        <p:nvCxnSpPr>
          <p:cNvPr id="1251" name="Shape 1251"/>
          <p:cNvCxnSpPr/>
          <p:nvPr/>
        </p:nvCxnSpPr>
        <p:spPr>
          <a:xfrm>
            <a:off x="3188935" y="2719925"/>
            <a:ext cx="517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252" name="Shape 1252"/>
          <p:cNvSpPr/>
          <p:nvPr/>
        </p:nvSpPr>
        <p:spPr>
          <a:xfrm>
            <a:off x="2654200" y="2523125"/>
            <a:ext cx="383400" cy="393600"/>
          </a:xfrm>
          <a:prstGeom prst="rect">
            <a:avLst/>
          </a:prstGeom>
          <a:solidFill>
            <a:srgbClr val="B4A7D6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1253" name="Shape 1253"/>
          <p:cNvCxnSpPr/>
          <p:nvPr/>
        </p:nvCxnSpPr>
        <p:spPr>
          <a:xfrm>
            <a:off x="2775750" y="2522675"/>
            <a:ext cx="0" cy="394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254" name="Shape 1254"/>
          <p:cNvCxnSpPr/>
          <p:nvPr/>
        </p:nvCxnSpPr>
        <p:spPr>
          <a:xfrm>
            <a:off x="2913822" y="2522685"/>
            <a:ext cx="0" cy="394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255" name="Shape 1255"/>
          <p:cNvCxnSpPr/>
          <p:nvPr/>
        </p:nvCxnSpPr>
        <p:spPr>
          <a:xfrm rot="10800000">
            <a:off x="2652598" y="2654024"/>
            <a:ext cx="389999" cy="1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256" name="Shape 1256"/>
          <p:cNvCxnSpPr/>
          <p:nvPr/>
        </p:nvCxnSpPr>
        <p:spPr>
          <a:xfrm rot="10800000">
            <a:off x="2652598" y="2784846"/>
            <a:ext cx="389999" cy="1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257" name="Shape 125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Soft Attention for Captioning</a:t>
            </a:r>
          </a:p>
        </p:txBody>
      </p:sp>
      <p:sp>
        <p:nvSpPr>
          <p:cNvPr id="1258" name="Shape 1258"/>
          <p:cNvSpPr txBox="1"/>
          <p:nvPr/>
        </p:nvSpPr>
        <p:spPr>
          <a:xfrm>
            <a:off x="0" y="4002175"/>
            <a:ext cx="1974600" cy="5348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800">
                <a:solidFill>
                  <a:schemeClr val="dk1"/>
                </a:solidFill>
              </a:rPr>
              <a:t>Xu et al, “Show, Attend and Tell: Neural Image Caption Generation with Visual Attention”, ICML 2015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Inception-v4</a:t>
            </a:r>
          </a:p>
        </p:txBody>
      </p:sp>
      <p:sp>
        <p:nvSpPr>
          <p:cNvPr id="124" name="Shape 124"/>
          <p:cNvSpPr txBox="1"/>
          <p:nvPr>
            <p:ph idx="12" type="sldNum"/>
          </p:nvPr>
        </p:nvSpPr>
        <p:spPr>
          <a:xfrm>
            <a:off x="6507723" y="4666350"/>
            <a:ext cx="8435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125" name="Shape 125"/>
          <p:cNvSpPr txBox="1"/>
          <p:nvPr/>
        </p:nvSpPr>
        <p:spPr>
          <a:xfrm>
            <a:off x="47300" y="4300575"/>
            <a:ext cx="6460500" cy="3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000">
                <a:solidFill>
                  <a:schemeClr val="dk1"/>
                </a:solidFill>
              </a:rPr>
              <a:t>Szegedy et al,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</a:rPr>
              <a:t>Inception-v4, Inception-ResNet and the Impact of Residual Connections on Learning, arXiv 2016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000">
                <a:solidFill>
                  <a:schemeClr val="dk1"/>
                </a:solidFill>
              </a:rPr>
              <a:t> </a:t>
            </a:r>
          </a:p>
        </p:txBody>
      </p:sp>
      <p:pic>
        <p:nvPicPr>
          <p:cNvPr id="126" name="Shape 1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5674" y="913962"/>
            <a:ext cx="1251100" cy="33155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7" name="Shape 127"/>
          <p:cNvCxnSpPr/>
          <p:nvPr/>
        </p:nvCxnSpPr>
        <p:spPr>
          <a:xfrm>
            <a:off x="3353250" y="2777900"/>
            <a:ext cx="1998899" cy="345299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28" name="Shape 128"/>
          <p:cNvCxnSpPr/>
          <p:nvPr/>
        </p:nvCxnSpPr>
        <p:spPr>
          <a:xfrm flipH="1" rot="10800000">
            <a:off x="3316775" y="1356174"/>
            <a:ext cx="2493299" cy="10272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29" name="Shape 129"/>
          <p:cNvSpPr txBox="1"/>
          <p:nvPr/>
        </p:nvSpPr>
        <p:spPr>
          <a:xfrm>
            <a:off x="4201445" y="2556304"/>
            <a:ext cx="531000" cy="354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x7</a:t>
            </a:r>
          </a:p>
        </p:txBody>
      </p:sp>
      <p:pic>
        <p:nvPicPr>
          <p:cNvPr id="130" name="Shape 1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77375" y="2374549"/>
            <a:ext cx="2300350" cy="1978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Shape 1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58100" y="315124"/>
            <a:ext cx="1881424" cy="1869674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Shape 132"/>
          <p:cNvSpPr txBox="1"/>
          <p:nvPr/>
        </p:nvSpPr>
        <p:spPr>
          <a:xfrm>
            <a:off x="1178900" y="3556338"/>
            <a:ext cx="876899" cy="341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en"/>
              <a:t>9 layers</a:t>
            </a:r>
          </a:p>
        </p:txBody>
      </p:sp>
      <p:sp>
        <p:nvSpPr>
          <p:cNvPr id="133" name="Shape 133"/>
          <p:cNvSpPr txBox="1"/>
          <p:nvPr/>
        </p:nvSpPr>
        <p:spPr>
          <a:xfrm>
            <a:off x="857675" y="3218655"/>
            <a:ext cx="1198199" cy="341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en"/>
              <a:t>4 x 3 layers</a:t>
            </a:r>
          </a:p>
        </p:txBody>
      </p:sp>
      <p:sp>
        <p:nvSpPr>
          <p:cNvPr id="134" name="Shape 134"/>
          <p:cNvSpPr txBox="1"/>
          <p:nvPr/>
        </p:nvSpPr>
        <p:spPr>
          <a:xfrm>
            <a:off x="857675" y="2864058"/>
            <a:ext cx="1198199" cy="341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en"/>
              <a:t>3 layers</a:t>
            </a:r>
          </a:p>
        </p:txBody>
      </p:sp>
      <p:sp>
        <p:nvSpPr>
          <p:cNvPr id="135" name="Shape 135"/>
          <p:cNvSpPr txBox="1"/>
          <p:nvPr/>
        </p:nvSpPr>
        <p:spPr>
          <a:xfrm>
            <a:off x="831000" y="2530513"/>
            <a:ext cx="1198199" cy="341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en"/>
              <a:t>5 x 7 layers</a:t>
            </a:r>
          </a:p>
        </p:txBody>
      </p:sp>
      <p:sp>
        <p:nvSpPr>
          <p:cNvPr id="136" name="Shape 136"/>
          <p:cNvSpPr txBox="1"/>
          <p:nvPr/>
        </p:nvSpPr>
        <p:spPr>
          <a:xfrm>
            <a:off x="857675" y="2200475"/>
            <a:ext cx="1198199" cy="341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en"/>
              <a:t>4 layers</a:t>
            </a: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2" name="Shape 1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3" name="Shape 1263"/>
          <p:cNvSpPr txBox="1"/>
          <p:nvPr>
            <p:ph idx="12" type="sldNum"/>
          </p:nvPr>
        </p:nvSpPr>
        <p:spPr>
          <a:xfrm>
            <a:off x="6507723" y="4666350"/>
            <a:ext cx="8435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1264" name="Shape 12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6573" y="2150775"/>
            <a:ext cx="1106200" cy="1117700"/>
          </a:xfrm>
          <a:prstGeom prst="rect">
            <a:avLst/>
          </a:prstGeom>
          <a:noFill/>
          <a:ln>
            <a:noFill/>
          </a:ln>
        </p:spPr>
      </p:pic>
      <p:sp>
        <p:nvSpPr>
          <p:cNvPr id="1265" name="Shape 1265"/>
          <p:cNvSpPr/>
          <p:nvPr/>
        </p:nvSpPr>
        <p:spPr>
          <a:xfrm rot="-5400000">
            <a:off x="1584025" y="2294224"/>
            <a:ext cx="1030400" cy="830775"/>
          </a:xfrm>
          <a:prstGeom prst="flowChartManualOperation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66" name="Shape 1266"/>
          <p:cNvSpPr txBox="1"/>
          <p:nvPr/>
        </p:nvSpPr>
        <p:spPr>
          <a:xfrm>
            <a:off x="1677437" y="2480275"/>
            <a:ext cx="843599" cy="458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CNN</a:t>
            </a:r>
          </a:p>
        </p:txBody>
      </p:sp>
      <p:sp>
        <p:nvSpPr>
          <p:cNvPr id="1267" name="Shape 1267"/>
          <p:cNvSpPr txBox="1"/>
          <p:nvPr/>
        </p:nvSpPr>
        <p:spPr>
          <a:xfrm>
            <a:off x="406025" y="3225675"/>
            <a:ext cx="987300" cy="625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Image: </a:t>
            </a:r>
            <a:br>
              <a:rPr lang="en"/>
            </a:br>
            <a:r>
              <a:rPr lang="en"/>
              <a:t>H x W x 3</a:t>
            </a:r>
          </a:p>
        </p:txBody>
      </p:sp>
      <p:sp>
        <p:nvSpPr>
          <p:cNvPr id="1268" name="Shape 1268"/>
          <p:cNvSpPr txBox="1"/>
          <p:nvPr/>
        </p:nvSpPr>
        <p:spPr>
          <a:xfrm>
            <a:off x="2352250" y="3048375"/>
            <a:ext cx="987300" cy="625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Features: </a:t>
            </a:r>
            <a:br>
              <a:rPr lang="en"/>
            </a:br>
            <a:r>
              <a:rPr lang="en"/>
              <a:t>L x D</a:t>
            </a:r>
          </a:p>
        </p:txBody>
      </p:sp>
      <p:sp>
        <p:nvSpPr>
          <p:cNvPr id="1269" name="Shape 1269"/>
          <p:cNvSpPr/>
          <p:nvPr/>
        </p:nvSpPr>
        <p:spPr>
          <a:xfrm>
            <a:off x="3827687" y="2464175"/>
            <a:ext cx="383400" cy="511499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200"/>
              <a:t>h0</a:t>
            </a:r>
          </a:p>
        </p:txBody>
      </p:sp>
      <p:cxnSp>
        <p:nvCxnSpPr>
          <p:cNvPr id="1270" name="Shape 1270"/>
          <p:cNvCxnSpPr/>
          <p:nvPr/>
        </p:nvCxnSpPr>
        <p:spPr>
          <a:xfrm>
            <a:off x="3188935" y="2719925"/>
            <a:ext cx="517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271" name="Shape 1271"/>
          <p:cNvSpPr/>
          <p:nvPr/>
        </p:nvSpPr>
        <p:spPr>
          <a:xfrm>
            <a:off x="2654200" y="2523125"/>
            <a:ext cx="383400" cy="393600"/>
          </a:xfrm>
          <a:prstGeom prst="rect">
            <a:avLst/>
          </a:prstGeom>
          <a:solidFill>
            <a:srgbClr val="B4A7D6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1272" name="Shape 1272"/>
          <p:cNvCxnSpPr/>
          <p:nvPr/>
        </p:nvCxnSpPr>
        <p:spPr>
          <a:xfrm>
            <a:off x="2775750" y="2522675"/>
            <a:ext cx="0" cy="394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273" name="Shape 1273"/>
          <p:cNvCxnSpPr/>
          <p:nvPr/>
        </p:nvCxnSpPr>
        <p:spPr>
          <a:xfrm>
            <a:off x="2913822" y="2522685"/>
            <a:ext cx="0" cy="394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274" name="Shape 1274"/>
          <p:cNvCxnSpPr/>
          <p:nvPr/>
        </p:nvCxnSpPr>
        <p:spPr>
          <a:xfrm rot="10800000">
            <a:off x="2652598" y="2654024"/>
            <a:ext cx="389999" cy="1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275" name="Shape 1275"/>
          <p:cNvCxnSpPr/>
          <p:nvPr/>
        </p:nvCxnSpPr>
        <p:spPr>
          <a:xfrm rot="10800000">
            <a:off x="2652598" y="2784846"/>
            <a:ext cx="389999" cy="1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276" name="Shape 1276"/>
          <p:cNvSpPr/>
          <p:nvPr/>
        </p:nvSpPr>
        <p:spPr>
          <a:xfrm>
            <a:off x="3827687" y="1454078"/>
            <a:ext cx="383400" cy="511499"/>
          </a:xfrm>
          <a:prstGeom prst="rect">
            <a:avLst/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200"/>
              <a:t>a1</a:t>
            </a:r>
          </a:p>
        </p:txBody>
      </p:sp>
      <p:sp>
        <p:nvSpPr>
          <p:cNvPr id="1277" name="Shape 1277"/>
          <p:cNvSpPr txBox="1"/>
          <p:nvPr/>
        </p:nvSpPr>
        <p:spPr>
          <a:xfrm>
            <a:off x="3266550" y="877500"/>
            <a:ext cx="1521299" cy="5348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Distribution over L locations</a:t>
            </a:r>
          </a:p>
        </p:txBody>
      </p:sp>
      <p:cxnSp>
        <p:nvCxnSpPr>
          <p:cNvPr id="1278" name="Shape 1278"/>
          <p:cNvCxnSpPr>
            <a:stCxn id="1269" idx="0"/>
            <a:endCxn id="1276" idx="2"/>
          </p:cNvCxnSpPr>
          <p:nvPr/>
        </p:nvCxnSpPr>
        <p:spPr>
          <a:xfrm rot="10800000">
            <a:off x="4019387" y="1965575"/>
            <a:ext cx="0" cy="4986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279" name="Shape 12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Soft Attention for Captioning</a:t>
            </a:r>
          </a:p>
        </p:txBody>
      </p:sp>
      <p:sp>
        <p:nvSpPr>
          <p:cNvPr id="1280" name="Shape 1280"/>
          <p:cNvSpPr txBox="1"/>
          <p:nvPr/>
        </p:nvSpPr>
        <p:spPr>
          <a:xfrm>
            <a:off x="0" y="4002175"/>
            <a:ext cx="1974600" cy="5348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800">
                <a:solidFill>
                  <a:schemeClr val="dk1"/>
                </a:solidFill>
              </a:rPr>
              <a:t>Xu et al, “Show, Attend and Tell: Neural Image Caption Generation with Visual Attention”, ICML 2015</a:t>
            </a: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4" name="Shape 1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5" name="Shape 1285"/>
          <p:cNvSpPr txBox="1"/>
          <p:nvPr>
            <p:ph idx="12" type="sldNum"/>
          </p:nvPr>
        </p:nvSpPr>
        <p:spPr>
          <a:xfrm>
            <a:off x="6507723" y="4666350"/>
            <a:ext cx="8435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1286" name="Shape 12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6573" y="2150775"/>
            <a:ext cx="1106200" cy="11177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7" name="Shape 1287"/>
          <p:cNvSpPr/>
          <p:nvPr/>
        </p:nvSpPr>
        <p:spPr>
          <a:xfrm rot="-5400000">
            <a:off x="1584025" y="2294224"/>
            <a:ext cx="1030400" cy="830775"/>
          </a:xfrm>
          <a:prstGeom prst="flowChartManualOperation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88" name="Shape 1288"/>
          <p:cNvSpPr txBox="1"/>
          <p:nvPr/>
        </p:nvSpPr>
        <p:spPr>
          <a:xfrm>
            <a:off x="1677437" y="2480275"/>
            <a:ext cx="843599" cy="458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CNN</a:t>
            </a:r>
          </a:p>
        </p:txBody>
      </p:sp>
      <p:sp>
        <p:nvSpPr>
          <p:cNvPr id="1289" name="Shape 1289"/>
          <p:cNvSpPr txBox="1"/>
          <p:nvPr/>
        </p:nvSpPr>
        <p:spPr>
          <a:xfrm>
            <a:off x="406025" y="3225675"/>
            <a:ext cx="987300" cy="625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Image: </a:t>
            </a:r>
            <a:br>
              <a:rPr lang="en"/>
            </a:br>
            <a:r>
              <a:rPr lang="en"/>
              <a:t>H x W x 3</a:t>
            </a:r>
          </a:p>
        </p:txBody>
      </p:sp>
      <p:sp>
        <p:nvSpPr>
          <p:cNvPr id="1290" name="Shape 1290"/>
          <p:cNvSpPr txBox="1"/>
          <p:nvPr/>
        </p:nvSpPr>
        <p:spPr>
          <a:xfrm>
            <a:off x="2352250" y="3048375"/>
            <a:ext cx="987300" cy="625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Features: </a:t>
            </a:r>
            <a:br>
              <a:rPr lang="en"/>
            </a:br>
            <a:r>
              <a:rPr lang="en"/>
              <a:t>L x D</a:t>
            </a:r>
          </a:p>
        </p:txBody>
      </p:sp>
      <p:sp>
        <p:nvSpPr>
          <p:cNvPr id="1291" name="Shape 1291"/>
          <p:cNvSpPr/>
          <p:nvPr/>
        </p:nvSpPr>
        <p:spPr>
          <a:xfrm>
            <a:off x="3827687" y="2464175"/>
            <a:ext cx="383400" cy="511499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200"/>
              <a:t>h0</a:t>
            </a:r>
          </a:p>
        </p:txBody>
      </p:sp>
      <p:cxnSp>
        <p:nvCxnSpPr>
          <p:cNvPr id="1292" name="Shape 1292"/>
          <p:cNvCxnSpPr/>
          <p:nvPr/>
        </p:nvCxnSpPr>
        <p:spPr>
          <a:xfrm>
            <a:off x="3188935" y="2719925"/>
            <a:ext cx="517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293" name="Shape 1293"/>
          <p:cNvSpPr/>
          <p:nvPr/>
        </p:nvSpPr>
        <p:spPr>
          <a:xfrm>
            <a:off x="2654200" y="2523125"/>
            <a:ext cx="383400" cy="393600"/>
          </a:xfrm>
          <a:prstGeom prst="rect">
            <a:avLst/>
          </a:prstGeom>
          <a:solidFill>
            <a:srgbClr val="B4A7D6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1294" name="Shape 1294"/>
          <p:cNvCxnSpPr/>
          <p:nvPr/>
        </p:nvCxnSpPr>
        <p:spPr>
          <a:xfrm>
            <a:off x="2775750" y="2522675"/>
            <a:ext cx="0" cy="394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295" name="Shape 1295"/>
          <p:cNvCxnSpPr/>
          <p:nvPr/>
        </p:nvCxnSpPr>
        <p:spPr>
          <a:xfrm>
            <a:off x="2913822" y="2522685"/>
            <a:ext cx="0" cy="394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296" name="Shape 1296"/>
          <p:cNvCxnSpPr/>
          <p:nvPr/>
        </p:nvCxnSpPr>
        <p:spPr>
          <a:xfrm rot="10800000">
            <a:off x="2652598" y="2654024"/>
            <a:ext cx="389999" cy="1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297" name="Shape 1297"/>
          <p:cNvCxnSpPr/>
          <p:nvPr/>
        </p:nvCxnSpPr>
        <p:spPr>
          <a:xfrm rot="10800000">
            <a:off x="2652598" y="2784846"/>
            <a:ext cx="389999" cy="1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298" name="Shape 1298"/>
          <p:cNvSpPr/>
          <p:nvPr/>
        </p:nvSpPr>
        <p:spPr>
          <a:xfrm>
            <a:off x="3827687" y="1454078"/>
            <a:ext cx="383400" cy="511499"/>
          </a:xfrm>
          <a:prstGeom prst="rect">
            <a:avLst/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200"/>
              <a:t>a1</a:t>
            </a:r>
          </a:p>
        </p:txBody>
      </p:sp>
      <p:cxnSp>
        <p:nvCxnSpPr>
          <p:cNvPr id="1299" name="Shape 1299"/>
          <p:cNvCxnSpPr>
            <a:stCxn id="1298" idx="1"/>
            <a:endCxn id="1293" idx="0"/>
          </p:cNvCxnSpPr>
          <p:nvPr/>
        </p:nvCxnSpPr>
        <p:spPr>
          <a:xfrm flipH="1">
            <a:off x="2845787" y="1709828"/>
            <a:ext cx="981900" cy="813300"/>
          </a:xfrm>
          <a:prstGeom prst="curvedConnector2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300" name="Shape 1300"/>
          <p:cNvSpPr txBox="1"/>
          <p:nvPr/>
        </p:nvSpPr>
        <p:spPr>
          <a:xfrm>
            <a:off x="2328525" y="3783575"/>
            <a:ext cx="1170599" cy="703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Weighted combination of features</a:t>
            </a:r>
          </a:p>
        </p:txBody>
      </p:sp>
      <p:sp>
        <p:nvSpPr>
          <p:cNvPr id="1301" name="Shape 1301"/>
          <p:cNvSpPr txBox="1"/>
          <p:nvPr/>
        </p:nvSpPr>
        <p:spPr>
          <a:xfrm>
            <a:off x="3266550" y="877500"/>
            <a:ext cx="1521299" cy="5348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Distribution over L locations</a:t>
            </a:r>
          </a:p>
        </p:txBody>
      </p:sp>
      <p:cxnSp>
        <p:nvCxnSpPr>
          <p:cNvPr id="1302" name="Shape 1302"/>
          <p:cNvCxnSpPr>
            <a:stCxn id="1291" idx="0"/>
            <a:endCxn id="1298" idx="2"/>
          </p:cNvCxnSpPr>
          <p:nvPr/>
        </p:nvCxnSpPr>
        <p:spPr>
          <a:xfrm rot="10800000">
            <a:off x="4019387" y="1965575"/>
            <a:ext cx="0" cy="4986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303" name="Shape 13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Soft Attention for Captioning</a:t>
            </a:r>
          </a:p>
        </p:txBody>
      </p:sp>
      <p:sp>
        <p:nvSpPr>
          <p:cNvPr id="1304" name="Shape 1304"/>
          <p:cNvSpPr/>
          <p:nvPr/>
        </p:nvSpPr>
        <p:spPr>
          <a:xfrm>
            <a:off x="4451362" y="3458975"/>
            <a:ext cx="383400" cy="511499"/>
          </a:xfrm>
          <a:prstGeom prst="rect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200"/>
              <a:t>z1</a:t>
            </a:r>
          </a:p>
        </p:txBody>
      </p:sp>
      <p:cxnSp>
        <p:nvCxnSpPr>
          <p:cNvPr id="1305" name="Shape 1305"/>
          <p:cNvCxnSpPr>
            <a:stCxn id="1293" idx="2"/>
            <a:endCxn id="1304" idx="2"/>
          </p:cNvCxnSpPr>
          <p:nvPr/>
        </p:nvCxnSpPr>
        <p:spPr>
          <a:xfrm flipH="1" rot="-5400000">
            <a:off x="3217750" y="2544875"/>
            <a:ext cx="1053600" cy="1797300"/>
          </a:xfrm>
          <a:prstGeom prst="curvedConnector3">
            <a:avLst>
              <a:gd fmla="val 122580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306" name="Shape 1306"/>
          <p:cNvSpPr txBox="1"/>
          <p:nvPr/>
        </p:nvSpPr>
        <p:spPr>
          <a:xfrm>
            <a:off x="3352012" y="3401825"/>
            <a:ext cx="1086900" cy="625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Weighted features: D</a:t>
            </a:r>
          </a:p>
        </p:txBody>
      </p:sp>
      <p:sp>
        <p:nvSpPr>
          <p:cNvPr id="1307" name="Shape 1307"/>
          <p:cNvSpPr txBox="1"/>
          <p:nvPr/>
        </p:nvSpPr>
        <p:spPr>
          <a:xfrm>
            <a:off x="0" y="4002175"/>
            <a:ext cx="1974600" cy="5348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800">
                <a:solidFill>
                  <a:schemeClr val="dk1"/>
                </a:solidFill>
              </a:rPr>
              <a:t>Xu et al, “Show, Attend and Tell: Neural Image Caption Generation with Visual Attention”, ICML 2015</a:t>
            </a: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Shape 1312"/>
          <p:cNvSpPr txBox="1"/>
          <p:nvPr>
            <p:ph idx="12" type="sldNum"/>
          </p:nvPr>
        </p:nvSpPr>
        <p:spPr>
          <a:xfrm>
            <a:off x="6507723" y="4666350"/>
            <a:ext cx="8435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1313" name="Shape 13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6573" y="2150775"/>
            <a:ext cx="1106200" cy="1117700"/>
          </a:xfrm>
          <a:prstGeom prst="rect">
            <a:avLst/>
          </a:prstGeom>
          <a:noFill/>
          <a:ln>
            <a:noFill/>
          </a:ln>
        </p:spPr>
      </p:pic>
      <p:sp>
        <p:nvSpPr>
          <p:cNvPr id="1314" name="Shape 1314"/>
          <p:cNvSpPr/>
          <p:nvPr/>
        </p:nvSpPr>
        <p:spPr>
          <a:xfrm rot="-5400000">
            <a:off x="1584025" y="2294224"/>
            <a:ext cx="1030400" cy="830775"/>
          </a:xfrm>
          <a:prstGeom prst="flowChartManualOperation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15" name="Shape 1315"/>
          <p:cNvSpPr txBox="1"/>
          <p:nvPr/>
        </p:nvSpPr>
        <p:spPr>
          <a:xfrm>
            <a:off x="1677437" y="2480275"/>
            <a:ext cx="843599" cy="458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CNN</a:t>
            </a:r>
          </a:p>
        </p:txBody>
      </p:sp>
      <p:sp>
        <p:nvSpPr>
          <p:cNvPr id="1316" name="Shape 1316"/>
          <p:cNvSpPr txBox="1"/>
          <p:nvPr/>
        </p:nvSpPr>
        <p:spPr>
          <a:xfrm>
            <a:off x="406025" y="3225675"/>
            <a:ext cx="987300" cy="625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Image: </a:t>
            </a:r>
            <a:br>
              <a:rPr lang="en"/>
            </a:br>
            <a:r>
              <a:rPr lang="en"/>
              <a:t>H x W x 3</a:t>
            </a:r>
          </a:p>
        </p:txBody>
      </p:sp>
      <p:sp>
        <p:nvSpPr>
          <p:cNvPr id="1317" name="Shape 1317"/>
          <p:cNvSpPr txBox="1"/>
          <p:nvPr/>
        </p:nvSpPr>
        <p:spPr>
          <a:xfrm>
            <a:off x="2352250" y="3048375"/>
            <a:ext cx="987300" cy="625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Features: </a:t>
            </a:r>
            <a:br>
              <a:rPr lang="en"/>
            </a:br>
            <a:r>
              <a:rPr lang="en"/>
              <a:t>L x D</a:t>
            </a:r>
          </a:p>
        </p:txBody>
      </p:sp>
      <p:sp>
        <p:nvSpPr>
          <p:cNvPr id="1318" name="Shape 1318"/>
          <p:cNvSpPr/>
          <p:nvPr/>
        </p:nvSpPr>
        <p:spPr>
          <a:xfrm>
            <a:off x="3827687" y="2464175"/>
            <a:ext cx="383400" cy="511499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200"/>
              <a:t>h0</a:t>
            </a:r>
          </a:p>
        </p:txBody>
      </p:sp>
      <p:cxnSp>
        <p:nvCxnSpPr>
          <p:cNvPr id="1319" name="Shape 1319"/>
          <p:cNvCxnSpPr/>
          <p:nvPr/>
        </p:nvCxnSpPr>
        <p:spPr>
          <a:xfrm>
            <a:off x="3188935" y="2719925"/>
            <a:ext cx="517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320" name="Shape 1320"/>
          <p:cNvSpPr/>
          <p:nvPr/>
        </p:nvSpPr>
        <p:spPr>
          <a:xfrm>
            <a:off x="2654200" y="2523125"/>
            <a:ext cx="383400" cy="393600"/>
          </a:xfrm>
          <a:prstGeom prst="rect">
            <a:avLst/>
          </a:prstGeom>
          <a:solidFill>
            <a:srgbClr val="B4A7D6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1321" name="Shape 1321"/>
          <p:cNvCxnSpPr/>
          <p:nvPr/>
        </p:nvCxnSpPr>
        <p:spPr>
          <a:xfrm>
            <a:off x="2775750" y="2522675"/>
            <a:ext cx="0" cy="394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322" name="Shape 1322"/>
          <p:cNvCxnSpPr/>
          <p:nvPr/>
        </p:nvCxnSpPr>
        <p:spPr>
          <a:xfrm>
            <a:off x="2913822" y="2522685"/>
            <a:ext cx="0" cy="394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323" name="Shape 1323"/>
          <p:cNvCxnSpPr/>
          <p:nvPr/>
        </p:nvCxnSpPr>
        <p:spPr>
          <a:xfrm rot="10800000">
            <a:off x="2652598" y="2654024"/>
            <a:ext cx="389999" cy="1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324" name="Shape 1324"/>
          <p:cNvCxnSpPr/>
          <p:nvPr/>
        </p:nvCxnSpPr>
        <p:spPr>
          <a:xfrm rot="10800000">
            <a:off x="2652598" y="2784846"/>
            <a:ext cx="389999" cy="1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325" name="Shape 1325"/>
          <p:cNvSpPr/>
          <p:nvPr/>
        </p:nvSpPr>
        <p:spPr>
          <a:xfrm>
            <a:off x="3827687" y="1454078"/>
            <a:ext cx="383400" cy="511499"/>
          </a:xfrm>
          <a:prstGeom prst="rect">
            <a:avLst/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200"/>
              <a:t>a1</a:t>
            </a:r>
          </a:p>
        </p:txBody>
      </p:sp>
      <p:cxnSp>
        <p:nvCxnSpPr>
          <p:cNvPr id="1326" name="Shape 1326"/>
          <p:cNvCxnSpPr>
            <a:stCxn id="1325" idx="1"/>
            <a:endCxn id="1320" idx="0"/>
          </p:cNvCxnSpPr>
          <p:nvPr/>
        </p:nvCxnSpPr>
        <p:spPr>
          <a:xfrm flipH="1">
            <a:off x="2845787" y="1709828"/>
            <a:ext cx="981900" cy="813300"/>
          </a:xfrm>
          <a:prstGeom prst="curvedConnector2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327" name="Shape 1327"/>
          <p:cNvSpPr/>
          <p:nvPr/>
        </p:nvSpPr>
        <p:spPr>
          <a:xfrm>
            <a:off x="4451362" y="3458975"/>
            <a:ext cx="383400" cy="511499"/>
          </a:xfrm>
          <a:prstGeom prst="rect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200"/>
              <a:t>z1</a:t>
            </a:r>
          </a:p>
        </p:txBody>
      </p:sp>
      <p:cxnSp>
        <p:nvCxnSpPr>
          <p:cNvPr id="1328" name="Shape 1328"/>
          <p:cNvCxnSpPr>
            <a:stCxn id="1320" idx="2"/>
            <a:endCxn id="1327" idx="2"/>
          </p:cNvCxnSpPr>
          <p:nvPr/>
        </p:nvCxnSpPr>
        <p:spPr>
          <a:xfrm flipH="1" rot="-5400000">
            <a:off x="3217750" y="2544875"/>
            <a:ext cx="1053600" cy="1797300"/>
          </a:xfrm>
          <a:prstGeom prst="curvedConnector3">
            <a:avLst>
              <a:gd fmla="val 122580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329" name="Shape 1329"/>
          <p:cNvSpPr txBox="1"/>
          <p:nvPr/>
        </p:nvSpPr>
        <p:spPr>
          <a:xfrm>
            <a:off x="2328525" y="3783575"/>
            <a:ext cx="1170599" cy="703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Weighted combination of features</a:t>
            </a:r>
          </a:p>
        </p:txBody>
      </p:sp>
      <p:sp>
        <p:nvSpPr>
          <p:cNvPr id="1330" name="Shape 1330"/>
          <p:cNvSpPr/>
          <p:nvPr/>
        </p:nvSpPr>
        <p:spPr>
          <a:xfrm>
            <a:off x="4713337" y="2464175"/>
            <a:ext cx="383400" cy="511499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200"/>
              <a:t>h1</a:t>
            </a:r>
          </a:p>
        </p:txBody>
      </p:sp>
      <p:cxnSp>
        <p:nvCxnSpPr>
          <p:cNvPr id="1331" name="Shape 1331"/>
          <p:cNvCxnSpPr>
            <a:stCxn id="1327" idx="0"/>
            <a:endCxn id="1330" idx="2"/>
          </p:cNvCxnSpPr>
          <p:nvPr/>
        </p:nvCxnSpPr>
        <p:spPr>
          <a:xfrm flipH="1" rot="10800000">
            <a:off x="4643062" y="2975675"/>
            <a:ext cx="261900" cy="483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332" name="Shape 1332"/>
          <p:cNvCxnSpPr>
            <a:stCxn id="1333" idx="0"/>
            <a:endCxn id="1330" idx="2"/>
          </p:cNvCxnSpPr>
          <p:nvPr/>
        </p:nvCxnSpPr>
        <p:spPr>
          <a:xfrm rot="10800000">
            <a:off x="4905162" y="2975675"/>
            <a:ext cx="284100" cy="483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334" name="Shape 1334"/>
          <p:cNvSpPr txBox="1"/>
          <p:nvPr/>
        </p:nvSpPr>
        <p:spPr>
          <a:xfrm>
            <a:off x="3266550" y="877500"/>
            <a:ext cx="1521299" cy="5348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Distribution over L locations</a:t>
            </a:r>
          </a:p>
        </p:txBody>
      </p:sp>
      <p:cxnSp>
        <p:nvCxnSpPr>
          <p:cNvPr id="1335" name="Shape 1335"/>
          <p:cNvCxnSpPr>
            <a:stCxn id="1318" idx="0"/>
            <a:endCxn id="1325" idx="2"/>
          </p:cNvCxnSpPr>
          <p:nvPr/>
        </p:nvCxnSpPr>
        <p:spPr>
          <a:xfrm rot="10800000">
            <a:off x="4019387" y="1965575"/>
            <a:ext cx="0" cy="4986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336" name="Shape 1336"/>
          <p:cNvCxnSpPr>
            <a:stCxn id="1318" idx="3"/>
            <a:endCxn id="1330" idx="1"/>
          </p:cNvCxnSpPr>
          <p:nvPr/>
        </p:nvCxnSpPr>
        <p:spPr>
          <a:xfrm>
            <a:off x="4211087" y="2719924"/>
            <a:ext cx="5022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337" name="Shape 13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Soft Attention for Captioning</a:t>
            </a:r>
          </a:p>
        </p:txBody>
      </p:sp>
      <p:sp>
        <p:nvSpPr>
          <p:cNvPr id="1338" name="Shape 1338"/>
          <p:cNvSpPr txBox="1"/>
          <p:nvPr/>
        </p:nvSpPr>
        <p:spPr>
          <a:xfrm>
            <a:off x="3352012" y="3401825"/>
            <a:ext cx="1086900" cy="6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Weighted features: D</a:t>
            </a:r>
          </a:p>
        </p:txBody>
      </p:sp>
      <p:sp>
        <p:nvSpPr>
          <p:cNvPr id="1333" name="Shape 1333"/>
          <p:cNvSpPr/>
          <p:nvPr/>
        </p:nvSpPr>
        <p:spPr>
          <a:xfrm>
            <a:off x="4997562" y="3458975"/>
            <a:ext cx="383400" cy="511499"/>
          </a:xfrm>
          <a:prstGeom prst="rect">
            <a:avLst/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200"/>
              <a:t>y1</a:t>
            </a:r>
          </a:p>
        </p:txBody>
      </p:sp>
      <p:sp>
        <p:nvSpPr>
          <p:cNvPr id="1339" name="Shape 1339"/>
          <p:cNvSpPr txBox="1"/>
          <p:nvPr/>
        </p:nvSpPr>
        <p:spPr>
          <a:xfrm>
            <a:off x="4695625" y="3993800"/>
            <a:ext cx="987300" cy="3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First word</a:t>
            </a:r>
          </a:p>
        </p:txBody>
      </p:sp>
      <p:sp>
        <p:nvSpPr>
          <p:cNvPr id="1340" name="Shape 1340"/>
          <p:cNvSpPr txBox="1"/>
          <p:nvPr/>
        </p:nvSpPr>
        <p:spPr>
          <a:xfrm>
            <a:off x="0" y="4002175"/>
            <a:ext cx="1974600" cy="5348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800">
                <a:solidFill>
                  <a:schemeClr val="dk1"/>
                </a:solidFill>
              </a:rPr>
              <a:t>Xu et al, “Show, Attend and Tell: Neural Image Caption Generation with Visual Attention”, ICML 2015</a:t>
            </a: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4" name="Shape 1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5" name="Shape 1345"/>
          <p:cNvSpPr txBox="1"/>
          <p:nvPr>
            <p:ph idx="12" type="sldNum"/>
          </p:nvPr>
        </p:nvSpPr>
        <p:spPr>
          <a:xfrm>
            <a:off x="6507723" y="4666350"/>
            <a:ext cx="8435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1346" name="Shape 13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6573" y="2150775"/>
            <a:ext cx="1106200" cy="11177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7" name="Shape 1347"/>
          <p:cNvSpPr/>
          <p:nvPr/>
        </p:nvSpPr>
        <p:spPr>
          <a:xfrm rot="-5400000">
            <a:off x="1584025" y="2294224"/>
            <a:ext cx="1030400" cy="830775"/>
          </a:xfrm>
          <a:prstGeom prst="flowChartManualOperation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48" name="Shape 1348"/>
          <p:cNvSpPr txBox="1"/>
          <p:nvPr/>
        </p:nvSpPr>
        <p:spPr>
          <a:xfrm>
            <a:off x="1677437" y="2480275"/>
            <a:ext cx="843599" cy="458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CNN</a:t>
            </a:r>
          </a:p>
        </p:txBody>
      </p:sp>
      <p:sp>
        <p:nvSpPr>
          <p:cNvPr id="1349" name="Shape 1349"/>
          <p:cNvSpPr txBox="1"/>
          <p:nvPr/>
        </p:nvSpPr>
        <p:spPr>
          <a:xfrm>
            <a:off x="406025" y="3225675"/>
            <a:ext cx="987300" cy="625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Image: </a:t>
            </a:r>
            <a:br>
              <a:rPr lang="en"/>
            </a:br>
            <a:r>
              <a:rPr lang="en"/>
              <a:t>H x W x 3</a:t>
            </a:r>
          </a:p>
        </p:txBody>
      </p:sp>
      <p:sp>
        <p:nvSpPr>
          <p:cNvPr id="1350" name="Shape 1350"/>
          <p:cNvSpPr txBox="1"/>
          <p:nvPr/>
        </p:nvSpPr>
        <p:spPr>
          <a:xfrm>
            <a:off x="2352250" y="3048375"/>
            <a:ext cx="987300" cy="625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Features: </a:t>
            </a:r>
            <a:br>
              <a:rPr lang="en"/>
            </a:br>
            <a:r>
              <a:rPr lang="en"/>
              <a:t>L x D</a:t>
            </a:r>
          </a:p>
        </p:txBody>
      </p:sp>
      <p:sp>
        <p:nvSpPr>
          <p:cNvPr id="1351" name="Shape 1351"/>
          <p:cNvSpPr/>
          <p:nvPr/>
        </p:nvSpPr>
        <p:spPr>
          <a:xfrm>
            <a:off x="3827687" y="2464175"/>
            <a:ext cx="383400" cy="511499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200"/>
              <a:t>h0</a:t>
            </a:r>
          </a:p>
        </p:txBody>
      </p:sp>
      <p:cxnSp>
        <p:nvCxnSpPr>
          <p:cNvPr id="1352" name="Shape 1352"/>
          <p:cNvCxnSpPr/>
          <p:nvPr/>
        </p:nvCxnSpPr>
        <p:spPr>
          <a:xfrm>
            <a:off x="3188935" y="2719925"/>
            <a:ext cx="517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353" name="Shape 1353"/>
          <p:cNvSpPr/>
          <p:nvPr/>
        </p:nvSpPr>
        <p:spPr>
          <a:xfrm>
            <a:off x="2654200" y="2523125"/>
            <a:ext cx="383400" cy="393600"/>
          </a:xfrm>
          <a:prstGeom prst="rect">
            <a:avLst/>
          </a:prstGeom>
          <a:solidFill>
            <a:srgbClr val="B4A7D6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1354" name="Shape 1354"/>
          <p:cNvCxnSpPr/>
          <p:nvPr/>
        </p:nvCxnSpPr>
        <p:spPr>
          <a:xfrm>
            <a:off x="2775750" y="2522675"/>
            <a:ext cx="0" cy="394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355" name="Shape 1355"/>
          <p:cNvCxnSpPr/>
          <p:nvPr/>
        </p:nvCxnSpPr>
        <p:spPr>
          <a:xfrm>
            <a:off x="2913822" y="2522685"/>
            <a:ext cx="0" cy="394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356" name="Shape 1356"/>
          <p:cNvCxnSpPr/>
          <p:nvPr/>
        </p:nvCxnSpPr>
        <p:spPr>
          <a:xfrm rot="10800000">
            <a:off x="2652598" y="2654024"/>
            <a:ext cx="389999" cy="1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357" name="Shape 1357"/>
          <p:cNvCxnSpPr/>
          <p:nvPr/>
        </p:nvCxnSpPr>
        <p:spPr>
          <a:xfrm rot="10800000">
            <a:off x="2652598" y="2784846"/>
            <a:ext cx="389999" cy="1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358" name="Shape 1358"/>
          <p:cNvSpPr/>
          <p:nvPr/>
        </p:nvSpPr>
        <p:spPr>
          <a:xfrm>
            <a:off x="3827687" y="1454078"/>
            <a:ext cx="383400" cy="511499"/>
          </a:xfrm>
          <a:prstGeom prst="rect">
            <a:avLst/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200"/>
              <a:t>a1</a:t>
            </a:r>
          </a:p>
        </p:txBody>
      </p:sp>
      <p:cxnSp>
        <p:nvCxnSpPr>
          <p:cNvPr id="1359" name="Shape 1359"/>
          <p:cNvCxnSpPr>
            <a:stCxn id="1358" idx="1"/>
            <a:endCxn id="1353" idx="0"/>
          </p:cNvCxnSpPr>
          <p:nvPr/>
        </p:nvCxnSpPr>
        <p:spPr>
          <a:xfrm flipH="1">
            <a:off x="2845787" y="1709828"/>
            <a:ext cx="981900" cy="813300"/>
          </a:xfrm>
          <a:prstGeom prst="curvedConnector2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360" name="Shape 1360"/>
          <p:cNvSpPr/>
          <p:nvPr/>
        </p:nvSpPr>
        <p:spPr>
          <a:xfrm>
            <a:off x="4451362" y="3458975"/>
            <a:ext cx="383400" cy="511499"/>
          </a:xfrm>
          <a:prstGeom prst="rect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200"/>
              <a:t>z1</a:t>
            </a:r>
          </a:p>
        </p:txBody>
      </p:sp>
      <p:cxnSp>
        <p:nvCxnSpPr>
          <p:cNvPr id="1361" name="Shape 1361"/>
          <p:cNvCxnSpPr>
            <a:stCxn id="1353" idx="2"/>
            <a:endCxn id="1360" idx="2"/>
          </p:cNvCxnSpPr>
          <p:nvPr/>
        </p:nvCxnSpPr>
        <p:spPr>
          <a:xfrm flipH="1" rot="-5400000">
            <a:off x="3217750" y="2544875"/>
            <a:ext cx="1053600" cy="1797300"/>
          </a:xfrm>
          <a:prstGeom prst="curvedConnector3">
            <a:avLst>
              <a:gd fmla="val 122580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362" name="Shape 1362"/>
          <p:cNvSpPr txBox="1"/>
          <p:nvPr/>
        </p:nvSpPr>
        <p:spPr>
          <a:xfrm>
            <a:off x="2328525" y="3783575"/>
            <a:ext cx="1170599" cy="703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Weighted combination of features</a:t>
            </a:r>
          </a:p>
        </p:txBody>
      </p:sp>
      <p:sp>
        <p:nvSpPr>
          <p:cNvPr id="1363" name="Shape 1363"/>
          <p:cNvSpPr/>
          <p:nvPr/>
        </p:nvSpPr>
        <p:spPr>
          <a:xfrm>
            <a:off x="4997562" y="3458975"/>
            <a:ext cx="383400" cy="511499"/>
          </a:xfrm>
          <a:prstGeom prst="rect">
            <a:avLst/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200"/>
              <a:t>y1</a:t>
            </a:r>
          </a:p>
        </p:txBody>
      </p:sp>
      <p:sp>
        <p:nvSpPr>
          <p:cNvPr id="1364" name="Shape 1364"/>
          <p:cNvSpPr/>
          <p:nvPr/>
        </p:nvSpPr>
        <p:spPr>
          <a:xfrm>
            <a:off x="4713337" y="2464175"/>
            <a:ext cx="383400" cy="511499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200"/>
              <a:t>h1</a:t>
            </a:r>
          </a:p>
        </p:txBody>
      </p:sp>
      <p:cxnSp>
        <p:nvCxnSpPr>
          <p:cNvPr id="1365" name="Shape 1365"/>
          <p:cNvCxnSpPr>
            <a:stCxn id="1360" idx="0"/>
            <a:endCxn id="1364" idx="2"/>
          </p:cNvCxnSpPr>
          <p:nvPr/>
        </p:nvCxnSpPr>
        <p:spPr>
          <a:xfrm flipH="1" rot="10800000">
            <a:off x="4643062" y="2975675"/>
            <a:ext cx="261900" cy="483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366" name="Shape 1366"/>
          <p:cNvCxnSpPr>
            <a:stCxn id="1363" idx="0"/>
            <a:endCxn id="1364" idx="2"/>
          </p:cNvCxnSpPr>
          <p:nvPr/>
        </p:nvCxnSpPr>
        <p:spPr>
          <a:xfrm rot="10800000">
            <a:off x="4905162" y="2975675"/>
            <a:ext cx="284100" cy="483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367" name="Shape 1367"/>
          <p:cNvSpPr txBox="1"/>
          <p:nvPr/>
        </p:nvSpPr>
        <p:spPr>
          <a:xfrm>
            <a:off x="4695625" y="3993800"/>
            <a:ext cx="987300" cy="3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First word</a:t>
            </a:r>
          </a:p>
        </p:txBody>
      </p:sp>
      <p:sp>
        <p:nvSpPr>
          <p:cNvPr id="1368" name="Shape 1368"/>
          <p:cNvSpPr txBox="1"/>
          <p:nvPr/>
        </p:nvSpPr>
        <p:spPr>
          <a:xfrm>
            <a:off x="3266550" y="877500"/>
            <a:ext cx="1521299" cy="5348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Distribution over L locations</a:t>
            </a:r>
          </a:p>
        </p:txBody>
      </p:sp>
      <p:cxnSp>
        <p:nvCxnSpPr>
          <p:cNvPr id="1369" name="Shape 1369"/>
          <p:cNvCxnSpPr>
            <a:stCxn id="1351" idx="0"/>
            <a:endCxn id="1358" idx="2"/>
          </p:cNvCxnSpPr>
          <p:nvPr/>
        </p:nvCxnSpPr>
        <p:spPr>
          <a:xfrm rot="10800000">
            <a:off x="4019387" y="1965575"/>
            <a:ext cx="0" cy="4986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370" name="Shape 1370"/>
          <p:cNvCxnSpPr>
            <a:stCxn id="1351" idx="3"/>
            <a:endCxn id="1364" idx="1"/>
          </p:cNvCxnSpPr>
          <p:nvPr/>
        </p:nvCxnSpPr>
        <p:spPr>
          <a:xfrm>
            <a:off x="4211087" y="2719924"/>
            <a:ext cx="5022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371" name="Shape 13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Soft Attention for Captioning</a:t>
            </a:r>
          </a:p>
        </p:txBody>
      </p:sp>
      <p:sp>
        <p:nvSpPr>
          <p:cNvPr id="1372" name="Shape 1372"/>
          <p:cNvSpPr/>
          <p:nvPr/>
        </p:nvSpPr>
        <p:spPr>
          <a:xfrm>
            <a:off x="4483737" y="1469378"/>
            <a:ext cx="383400" cy="511499"/>
          </a:xfrm>
          <a:prstGeom prst="rect">
            <a:avLst/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200"/>
              <a:t>a2</a:t>
            </a:r>
          </a:p>
        </p:txBody>
      </p:sp>
      <p:sp>
        <p:nvSpPr>
          <p:cNvPr id="1373" name="Shape 1373"/>
          <p:cNvSpPr/>
          <p:nvPr/>
        </p:nvSpPr>
        <p:spPr>
          <a:xfrm>
            <a:off x="4961937" y="1469378"/>
            <a:ext cx="383400" cy="511499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200"/>
              <a:t>d1</a:t>
            </a:r>
          </a:p>
        </p:txBody>
      </p:sp>
      <p:cxnSp>
        <p:nvCxnSpPr>
          <p:cNvPr id="1374" name="Shape 1374"/>
          <p:cNvCxnSpPr>
            <a:stCxn id="1364" idx="0"/>
            <a:endCxn id="1372" idx="2"/>
          </p:cNvCxnSpPr>
          <p:nvPr/>
        </p:nvCxnSpPr>
        <p:spPr>
          <a:xfrm rot="10800000">
            <a:off x="4675537" y="1980875"/>
            <a:ext cx="229500" cy="483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375" name="Shape 1375"/>
          <p:cNvCxnSpPr>
            <a:stCxn id="1364" idx="0"/>
            <a:endCxn id="1373" idx="2"/>
          </p:cNvCxnSpPr>
          <p:nvPr/>
        </p:nvCxnSpPr>
        <p:spPr>
          <a:xfrm flipH="1" rot="10800000">
            <a:off x="4905037" y="1980875"/>
            <a:ext cx="248700" cy="483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376" name="Shape 1376"/>
          <p:cNvSpPr txBox="1"/>
          <p:nvPr/>
        </p:nvSpPr>
        <p:spPr>
          <a:xfrm>
            <a:off x="3352012" y="3401825"/>
            <a:ext cx="1086900" cy="625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Weighted features: D</a:t>
            </a:r>
          </a:p>
        </p:txBody>
      </p:sp>
      <p:sp>
        <p:nvSpPr>
          <p:cNvPr id="1377" name="Shape 1377"/>
          <p:cNvSpPr txBox="1"/>
          <p:nvPr/>
        </p:nvSpPr>
        <p:spPr>
          <a:xfrm>
            <a:off x="4590475" y="911150"/>
            <a:ext cx="1521299" cy="5348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Distribution </a:t>
            </a:r>
            <a:br>
              <a:rPr lang="en"/>
            </a:br>
            <a:r>
              <a:rPr lang="en"/>
              <a:t>over vocab</a:t>
            </a:r>
          </a:p>
        </p:txBody>
      </p:sp>
      <p:sp>
        <p:nvSpPr>
          <p:cNvPr id="1378" name="Shape 1378"/>
          <p:cNvSpPr txBox="1"/>
          <p:nvPr/>
        </p:nvSpPr>
        <p:spPr>
          <a:xfrm>
            <a:off x="0" y="4002175"/>
            <a:ext cx="1974600" cy="5348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800">
                <a:solidFill>
                  <a:schemeClr val="dk1"/>
                </a:solidFill>
              </a:rPr>
              <a:t>Xu et al, “Show, Attend and Tell: Neural Image Caption Generation with Visual Attention”, ICML 2015</a:t>
            </a: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2" name="Shape 1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" name="Shape 1383"/>
          <p:cNvSpPr txBox="1"/>
          <p:nvPr>
            <p:ph idx="12" type="sldNum"/>
          </p:nvPr>
        </p:nvSpPr>
        <p:spPr>
          <a:xfrm>
            <a:off x="6507723" y="4666350"/>
            <a:ext cx="8435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1384" name="Shape 13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6573" y="2150775"/>
            <a:ext cx="1106200" cy="1117700"/>
          </a:xfrm>
          <a:prstGeom prst="rect">
            <a:avLst/>
          </a:prstGeom>
          <a:noFill/>
          <a:ln>
            <a:noFill/>
          </a:ln>
        </p:spPr>
      </p:pic>
      <p:sp>
        <p:nvSpPr>
          <p:cNvPr id="1385" name="Shape 1385"/>
          <p:cNvSpPr/>
          <p:nvPr/>
        </p:nvSpPr>
        <p:spPr>
          <a:xfrm rot="-5400000">
            <a:off x="1584025" y="2294224"/>
            <a:ext cx="1030400" cy="830775"/>
          </a:xfrm>
          <a:prstGeom prst="flowChartManualOperation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86" name="Shape 1386"/>
          <p:cNvSpPr txBox="1"/>
          <p:nvPr/>
        </p:nvSpPr>
        <p:spPr>
          <a:xfrm>
            <a:off x="1677437" y="2480275"/>
            <a:ext cx="843599" cy="458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CNN</a:t>
            </a:r>
          </a:p>
        </p:txBody>
      </p:sp>
      <p:sp>
        <p:nvSpPr>
          <p:cNvPr id="1387" name="Shape 1387"/>
          <p:cNvSpPr txBox="1"/>
          <p:nvPr/>
        </p:nvSpPr>
        <p:spPr>
          <a:xfrm>
            <a:off x="406025" y="3225675"/>
            <a:ext cx="987300" cy="625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Image: </a:t>
            </a:r>
            <a:br>
              <a:rPr lang="en"/>
            </a:br>
            <a:r>
              <a:rPr lang="en"/>
              <a:t>H x W x 3</a:t>
            </a:r>
          </a:p>
        </p:txBody>
      </p:sp>
      <p:sp>
        <p:nvSpPr>
          <p:cNvPr id="1388" name="Shape 1388"/>
          <p:cNvSpPr txBox="1"/>
          <p:nvPr/>
        </p:nvSpPr>
        <p:spPr>
          <a:xfrm>
            <a:off x="2352250" y="3048375"/>
            <a:ext cx="987300" cy="625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Features: </a:t>
            </a:r>
            <a:br>
              <a:rPr lang="en"/>
            </a:br>
            <a:r>
              <a:rPr lang="en"/>
              <a:t>L x D</a:t>
            </a:r>
          </a:p>
        </p:txBody>
      </p:sp>
      <p:sp>
        <p:nvSpPr>
          <p:cNvPr id="1389" name="Shape 1389"/>
          <p:cNvSpPr/>
          <p:nvPr/>
        </p:nvSpPr>
        <p:spPr>
          <a:xfrm>
            <a:off x="3827687" y="2464175"/>
            <a:ext cx="383400" cy="511499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200"/>
              <a:t>h0</a:t>
            </a:r>
          </a:p>
        </p:txBody>
      </p:sp>
      <p:cxnSp>
        <p:nvCxnSpPr>
          <p:cNvPr id="1390" name="Shape 1390"/>
          <p:cNvCxnSpPr/>
          <p:nvPr/>
        </p:nvCxnSpPr>
        <p:spPr>
          <a:xfrm>
            <a:off x="3188935" y="2719925"/>
            <a:ext cx="517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391" name="Shape 1391"/>
          <p:cNvSpPr/>
          <p:nvPr/>
        </p:nvSpPr>
        <p:spPr>
          <a:xfrm>
            <a:off x="2654200" y="2523125"/>
            <a:ext cx="383400" cy="393600"/>
          </a:xfrm>
          <a:prstGeom prst="rect">
            <a:avLst/>
          </a:prstGeom>
          <a:solidFill>
            <a:srgbClr val="B4A7D6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1392" name="Shape 1392"/>
          <p:cNvCxnSpPr/>
          <p:nvPr/>
        </p:nvCxnSpPr>
        <p:spPr>
          <a:xfrm>
            <a:off x="2775750" y="2522675"/>
            <a:ext cx="0" cy="394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393" name="Shape 1393"/>
          <p:cNvCxnSpPr/>
          <p:nvPr/>
        </p:nvCxnSpPr>
        <p:spPr>
          <a:xfrm>
            <a:off x="2913822" y="2522685"/>
            <a:ext cx="0" cy="394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394" name="Shape 1394"/>
          <p:cNvCxnSpPr/>
          <p:nvPr/>
        </p:nvCxnSpPr>
        <p:spPr>
          <a:xfrm rot="10800000">
            <a:off x="2652598" y="2654024"/>
            <a:ext cx="389999" cy="1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395" name="Shape 1395"/>
          <p:cNvCxnSpPr/>
          <p:nvPr/>
        </p:nvCxnSpPr>
        <p:spPr>
          <a:xfrm rot="10800000">
            <a:off x="2652598" y="2784846"/>
            <a:ext cx="389999" cy="1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396" name="Shape 1396"/>
          <p:cNvSpPr/>
          <p:nvPr/>
        </p:nvSpPr>
        <p:spPr>
          <a:xfrm>
            <a:off x="3827687" y="1454078"/>
            <a:ext cx="383400" cy="511499"/>
          </a:xfrm>
          <a:prstGeom prst="rect">
            <a:avLst/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200"/>
              <a:t>a1</a:t>
            </a:r>
          </a:p>
        </p:txBody>
      </p:sp>
      <p:cxnSp>
        <p:nvCxnSpPr>
          <p:cNvPr id="1397" name="Shape 1397"/>
          <p:cNvCxnSpPr>
            <a:stCxn id="1396" idx="1"/>
            <a:endCxn id="1391" idx="0"/>
          </p:cNvCxnSpPr>
          <p:nvPr/>
        </p:nvCxnSpPr>
        <p:spPr>
          <a:xfrm flipH="1">
            <a:off x="2845787" y="1709828"/>
            <a:ext cx="981900" cy="813300"/>
          </a:xfrm>
          <a:prstGeom prst="curvedConnector2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398" name="Shape 1398"/>
          <p:cNvSpPr/>
          <p:nvPr/>
        </p:nvSpPr>
        <p:spPr>
          <a:xfrm>
            <a:off x="4451362" y="3458975"/>
            <a:ext cx="383400" cy="511499"/>
          </a:xfrm>
          <a:prstGeom prst="rect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200"/>
              <a:t>z1</a:t>
            </a:r>
          </a:p>
        </p:txBody>
      </p:sp>
      <p:cxnSp>
        <p:nvCxnSpPr>
          <p:cNvPr id="1399" name="Shape 1399"/>
          <p:cNvCxnSpPr>
            <a:stCxn id="1391" idx="2"/>
            <a:endCxn id="1398" idx="2"/>
          </p:cNvCxnSpPr>
          <p:nvPr/>
        </p:nvCxnSpPr>
        <p:spPr>
          <a:xfrm flipH="1" rot="-5400000">
            <a:off x="3217750" y="2544875"/>
            <a:ext cx="1053600" cy="1797300"/>
          </a:xfrm>
          <a:prstGeom prst="curvedConnector3">
            <a:avLst>
              <a:gd fmla="val 122580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400" name="Shape 1400"/>
          <p:cNvSpPr txBox="1"/>
          <p:nvPr/>
        </p:nvSpPr>
        <p:spPr>
          <a:xfrm>
            <a:off x="2328525" y="3783575"/>
            <a:ext cx="1170599" cy="703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Weighted combination of features</a:t>
            </a:r>
          </a:p>
        </p:txBody>
      </p:sp>
      <p:sp>
        <p:nvSpPr>
          <p:cNvPr id="1401" name="Shape 1401"/>
          <p:cNvSpPr/>
          <p:nvPr/>
        </p:nvSpPr>
        <p:spPr>
          <a:xfrm>
            <a:off x="4997562" y="3458975"/>
            <a:ext cx="383400" cy="511499"/>
          </a:xfrm>
          <a:prstGeom prst="rect">
            <a:avLst/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200"/>
              <a:t>y1</a:t>
            </a:r>
          </a:p>
        </p:txBody>
      </p:sp>
      <p:sp>
        <p:nvSpPr>
          <p:cNvPr id="1402" name="Shape 1402"/>
          <p:cNvSpPr/>
          <p:nvPr/>
        </p:nvSpPr>
        <p:spPr>
          <a:xfrm>
            <a:off x="4713337" y="2464175"/>
            <a:ext cx="383400" cy="511499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200"/>
              <a:t>h1</a:t>
            </a:r>
          </a:p>
        </p:txBody>
      </p:sp>
      <p:cxnSp>
        <p:nvCxnSpPr>
          <p:cNvPr id="1403" name="Shape 1403"/>
          <p:cNvCxnSpPr>
            <a:stCxn id="1398" idx="0"/>
            <a:endCxn id="1402" idx="2"/>
          </p:cNvCxnSpPr>
          <p:nvPr/>
        </p:nvCxnSpPr>
        <p:spPr>
          <a:xfrm flipH="1" rot="10800000">
            <a:off x="4643062" y="2975675"/>
            <a:ext cx="261900" cy="483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404" name="Shape 1404"/>
          <p:cNvCxnSpPr>
            <a:stCxn id="1401" idx="0"/>
            <a:endCxn id="1402" idx="2"/>
          </p:cNvCxnSpPr>
          <p:nvPr/>
        </p:nvCxnSpPr>
        <p:spPr>
          <a:xfrm rot="10800000">
            <a:off x="4905162" y="2975675"/>
            <a:ext cx="284100" cy="483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405" name="Shape 1405"/>
          <p:cNvSpPr txBox="1"/>
          <p:nvPr/>
        </p:nvSpPr>
        <p:spPr>
          <a:xfrm>
            <a:off x="4695625" y="3993800"/>
            <a:ext cx="987300" cy="3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First word</a:t>
            </a:r>
          </a:p>
        </p:txBody>
      </p:sp>
      <p:sp>
        <p:nvSpPr>
          <p:cNvPr id="1406" name="Shape 1406"/>
          <p:cNvSpPr txBox="1"/>
          <p:nvPr/>
        </p:nvSpPr>
        <p:spPr>
          <a:xfrm>
            <a:off x="3266550" y="877500"/>
            <a:ext cx="1521299" cy="5348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Distribution over L locations</a:t>
            </a:r>
          </a:p>
        </p:txBody>
      </p:sp>
      <p:cxnSp>
        <p:nvCxnSpPr>
          <p:cNvPr id="1407" name="Shape 1407"/>
          <p:cNvCxnSpPr>
            <a:stCxn id="1389" idx="0"/>
            <a:endCxn id="1396" idx="2"/>
          </p:cNvCxnSpPr>
          <p:nvPr/>
        </p:nvCxnSpPr>
        <p:spPr>
          <a:xfrm rot="10800000">
            <a:off x="4019387" y="1965575"/>
            <a:ext cx="0" cy="4986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408" name="Shape 1408"/>
          <p:cNvCxnSpPr>
            <a:stCxn id="1389" idx="3"/>
            <a:endCxn id="1402" idx="1"/>
          </p:cNvCxnSpPr>
          <p:nvPr/>
        </p:nvCxnSpPr>
        <p:spPr>
          <a:xfrm>
            <a:off x="4211087" y="2719924"/>
            <a:ext cx="5022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409" name="Shape 14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Soft Attention for Captioning</a:t>
            </a:r>
          </a:p>
        </p:txBody>
      </p:sp>
      <p:sp>
        <p:nvSpPr>
          <p:cNvPr id="1410" name="Shape 1410"/>
          <p:cNvSpPr/>
          <p:nvPr/>
        </p:nvSpPr>
        <p:spPr>
          <a:xfrm>
            <a:off x="4483737" y="1469378"/>
            <a:ext cx="383400" cy="511499"/>
          </a:xfrm>
          <a:prstGeom prst="rect">
            <a:avLst/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200"/>
              <a:t>a2</a:t>
            </a:r>
          </a:p>
        </p:txBody>
      </p:sp>
      <p:sp>
        <p:nvSpPr>
          <p:cNvPr id="1411" name="Shape 1411"/>
          <p:cNvSpPr/>
          <p:nvPr/>
        </p:nvSpPr>
        <p:spPr>
          <a:xfrm>
            <a:off x="4961937" y="1469378"/>
            <a:ext cx="383400" cy="511499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200"/>
              <a:t>d1</a:t>
            </a:r>
          </a:p>
        </p:txBody>
      </p:sp>
      <p:cxnSp>
        <p:nvCxnSpPr>
          <p:cNvPr id="1412" name="Shape 1412"/>
          <p:cNvCxnSpPr>
            <a:stCxn id="1402" idx="0"/>
            <a:endCxn id="1410" idx="2"/>
          </p:cNvCxnSpPr>
          <p:nvPr/>
        </p:nvCxnSpPr>
        <p:spPr>
          <a:xfrm rot="10800000">
            <a:off x="4675537" y="1980875"/>
            <a:ext cx="229500" cy="483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413" name="Shape 1413"/>
          <p:cNvCxnSpPr>
            <a:stCxn id="1402" idx="0"/>
            <a:endCxn id="1411" idx="2"/>
          </p:cNvCxnSpPr>
          <p:nvPr/>
        </p:nvCxnSpPr>
        <p:spPr>
          <a:xfrm flipH="1" rot="10800000">
            <a:off x="4905037" y="1980875"/>
            <a:ext cx="248700" cy="483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414" name="Shape 1414"/>
          <p:cNvCxnSpPr>
            <a:stCxn id="1410" idx="0"/>
            <a:endCxn id="1391" idx="0"/>
          </p:cNvCxnSpPr>
          <p:nvPr/>
        </p:nvCxnSpPr>
        <p:spPr>
          <a:xfrm rot="5400000">
            <a:off x="3233937" y="1081478"/>
            <a:ext cx="1053600" cy="1829400"/>
          </a:xfrm>
          <a:prstGeom prst="curvedConnector3">
            <a:avLst>
              <a:gd fmla="val -51237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415" name="Shape 1415"/>
          <p:cNvSpPr/>
          <p:nvPr/>
        </p:nvSpPr>
        <p:spPr>
          <a:xfrm>
            <a:off x="5787012" y="3458975"/>
            <a:ext cx="383400" cy="511499"/>
          </a:xfrm>
          <a:prstGeom prst="rect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200"/>
              <a:t>z2</a:t>
            </a:r>
          </a:p>
        </p:txBody>
      </p:sp>
      <p:sp>
        <p:nvSpPr>
          <p:cNvPr id="1416" name="Shape 1416"/>
          <p:cNvSpPr txBox="1"/>
          <p:nvPr/>
        </p:nvSpPr>
        <p:spPr>
          <a:xfrm>
            <a:off x="3352012" y="3401825"/>
            <a:ext cx="1086900" cy="625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Weighted features: D</a:t>
            </a:r>
          </a:p>
        </p:txBody>
      </p:sp>
      <p:sp>
        <p:nvSpPr>
          <p:cNvPr id="1417" name="Shape 1417"/>
          <p:cNvSpPr txBox="1"/>
          <p:nvPr/>
        </p:nvSpPr>
        <p:spPr>
          <a:xfrm>
            <a:off x="4590475" y="911150"/>
            <a:ext cx="1521299" cy="5348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Distribution </a:t>
            </a:r>
            <a:br>
              <a:rPr lang="en"/>
            </a:br>
            <a:r>
              <a:rPr lang="en"/>
              <a:t>over vocab</a:t>
            </a:r>
          </a:p>
        </p:txBody>
      </p:sp>
      <p:cxnSp>
        <p:nvCxnSpPr>
          <p:cNvPr id="1418" name="Shape 1418"/>
          <p:cNvCxnSpPr>
            <a:stCxn id="1391" idx="2"/>
            <a:endCxn id="1415" idx="2"/>
          </p:cNvCxnSpPr>
          <p:nvPr/>
        </p:nvCxnSpPr>
        <p:spPr>
          <a:xfrm flipH="1" rot="-5400000">
            <a:off x="3885550" y="1877075"/>
            <a:ext cx="1053600" cy="3132900"/>
          </a:xfrm>
          <a:prstGeom prst="curvedConnector3">
            <a:avLst>
              <a:gd fmla="val 153893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419" name="Shape 1419"/>
          <p:cNvSpPr txBox="1"/>
          <p:nvPr/>
        </p:nvSpPr>
        <p:spPr>
          <a:xfrm>
            <a:off x="0" y="4002175"/>
            <a:ext cx="1974600" cy="5348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800">
                <a:solidFill>
                  <a:schemeClr val="dk1"/>
                </a:solidFill>
              </a:rPr>
              <a:t>Xu et al, “Show, Attend and Tell: Neural Image Caption Generation with Visual Attention”, ICML 2015</a:t>
            </a: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3" name="Shape 1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4" name="Shape 1424"/>
          <p:cNvSpPr txBox="1"/>
          <p:nvPr>
            <p:ph idx="12" type="sldNum"/>
          </p:nvPr>
        </p:nvSpPr>
        <p:spPr>
          <a:xfrm>
            <a:off x="6507723" y="4666350"/>
            <a:ext cx="8435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1425" name="Shape 14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6573" y="2150775"/>
            <a:ext cx="1106200" cy="1117700"/>
          </a:xfrm>
          <a:prstGeom prst="rect">
            <a:avLst/>
          </a:prstGeom>
          <a:noFill/>
          <a:ln>
            <a:noFill/>
          </a:ln>
        </p:spPr>
      </p:pic>
      <p:sp>
        <p:nvSpPr>
          <p:cNvPr id="1426" name="Shape 1426"/>
          <p:cNvSpPr/>
          <p:nvPr/>
        </p:nvSpPr>
        <p:spPr>
          <a:xfrm rot="-5400000">
            <a:off x="1584025" y="2294224"/>
            <a:ext cx="1030400" cy="830775"/>
          </a:xfrm>
          <a:prstGeom prst="flowChartManualOperation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27" name="Shape 1427"/>
          <p:cNvSpPr txBox="1"/>
          <p:nvPr/>
        </p:nvSpPr>
        <p:spPr>
          <a:xfrm>
            <a:off x="1677437" y="2480275"/>
            <a:ext cx="843599" cy="458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CNN</a:t>
            </a:r>
          </a:p>
        </p:txBody>
      </p:sp>
      <p:sp>
        <p:nvSpPr>
          <p:cNvPr id="1428" name="Shape 1428"/>
          <p:cNvSpPr txBox="1"/>
          <p:nvPr/>
        </p:nvSpPr>
        <p:spPr>
          <a:xfrm>
            <a:off x="406025" y="3225675"/>
            <a:ext cx="987300" cy="625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Image: </a:t>
            </a:r>
            <a:br>
              <a:rPr lang="en"/>
            </a:br>
            <a:r>
              <a:rPr lang="en"/>
              <a:t>H x W x 3</a:t>
            </a:r>
          </a:p>
        </p:txBody>
      </p:sp>
      <p:sp>
        <p:nvSpPr>
          <p:cNvPr id="1429" name="Shape 1429"/>
          <p:cNvSpPr txBox="1"/>
          <p:nvPr/>
        </p:nvSpPr>
        <p:spPr>
          <a:xfrm>
            <a:off x="2352250" y="3048375"/>
            <a:ext cx="987300" cy="625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Features: </a:t>
            </a:r>
            <a:br>
              <a:rPr lang="en"/>
            </a:br>
            <a:r>
              <a:rPr lang="en"/>
              <a:t>L x D</a:t>
            </a:r>
          </a:p>
        </p:txBody>
      </p:sp>
      <p:sp>
        <p:nvSpPr>
          <p:cNvPr id="1430" name="Shape 1430"/>
          <p:cNvSpPr/>
          <p:nvPr/>
        </p:nvSpPr>
        <p:spPr>
          <a:xfrm>
            <a:off x="3827687" y="2464175"/>
            <a:ext cx="383400" cy="511499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200"/>
              <a:t>h0</a:t>
            </a:r>
          </a:p>
        </p:txBody>
      </p:sp>
      <p:cxnSp>
        <p:nvCxnSpPr>
          <p:cNvPr id="1431" name="Shape 1431"/>
          <p:cNvCxnSpPr/>
          <p:nvPr/>
        </p:nvCxnSpPr>
        <p:spPr>
          <a:xfrm>
            <a:off x="3188935" y="2719925"/>
            <a:ext cx="517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432" name="Shape 1432"/>
          <p:cNvSpPr/>
          <p:nvPr/>
        </p:nvSpPr>
        <p:spPr>
          <a:xfrm>
            <a:off x="2654200" y="2523125"/>
            <a:ext cx="383400" cy="393600"/>
          </a:xfrm>
          <a:prstGeom prst="rect">
            <a:avLst/>
          </a:prstGeom>
          <a:solidFill>
            <a:srgbClr val="B4A7D6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1433" name="Shape 1433"/>
          <p:cNvCxnSpPr/>
          <p:nvPr/>
        </p:nvCxnSpPr>
        <p:spPr>
          <a:xfrm>
            <a:off x="2775750" y="2522675"/>
            <a:ext cx="0" cy="394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434" name="Shape 1434"/>
          <p:cNvCxnSpPr/>
          <p:nvPr/>
        </p:nvCxnSpPr>
        <p:spPr>
          <a:xfrm>
            <a:off x="2913822" y="2522685"/>
            <a:ext cx="0" cy="394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435" name="Shape 1435"/>
          <p:cNvCxnSpPr/>
          <p:nvPr/>
        </p:nvCxnSpPr>
        <p:spPr>
          <a:xfrm rot="10800000">
            <a:off x="2652598" y="2654024"/>
            <a:ext cx="389999" cy="1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436" name="Shape 1436"/>
          <p:cNvCxnSpPr/>
          <p:nvPr/>
        </p:nvCxnSpPr>
        <p:spPr>
          <a:xfrm rot="10800000">
            <a:off x="2652598" y="2784846"/>
            <a:ext cx="389999" cy="1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437" name="Shape 1437"/>
          <p:cNvSpPr/>
          <p:nvPr/>
        </p:nvSpPr>
        <p:spPr>
          <a:xfrm>
            <a:off x="3827687" y="1454078"/>
            <a:ext cx="383400" cy="511499"/>
          </a:xfrm>
          <a:prstGeom prst="rect">
            <a:avLst/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200"/>
              <a:t>a1</a:t>
            </a:r>
          </a:p>
        </p:txBody>
      </p:sp>
      <p:cxnSp>
        <p:nvCxnSpPr>
          <p:cNvPr id="1438" name="Shape 1438"/>
          <p:cNvCxnSpPr>
            <a:stCxn id="1437" idx="1"/>
            <a:endCxn id="1432" idx="0"/>
          </p:cNvCxnSpPr>
          <p:nvPr/>
        </p:nvCxnSpPr>
        <p:spPr>
          <a:xfrm flipH="1">
            <a:off x="2845787" y="1709828"/>
            <a:ext cx="981900" cy="813300"/>
          </a:xfrm>
          <a:prstGeom prst="curvedConnector2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439" name="Shape 1439"/>
          <p:cNvSpPr/>
          <p:nvPr/>
        </p:nvSpPr>
        <p:spPr>
          <a:xfrm>
            <a:off x="4451362" y="3458975"/>
            <a:ext cx="383400" cy="511499"/>
          </a:xfrm>
          <a:prstGeom prst="rect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200"/>
              <a:t>z1</a:t>
            </a:r>
          </a:p>
        </p:txBody>
      </p:sp>
      <p:cxnSp>
        <p:nvCxnSpPr>
          <p:cNvPr id="1440" name="Shape 1440"/>
          <p:cNvCxnSpPr>
            <a:stCxn id="1432" idx="2"/>
            <a:endCxn id="1439" idx="2"/>
          </p:cNvCxnSpPr>
          <p:nvPr/>
        </p:nvCxnSpPr>
        <p:spPr>
          <a:xfrm flipH="1" rot="-5400000">
            <a:off x="3217750" y="2544875"/>
            <a:ext cx="1053600" cy="1797300"/>
          </a:xfrm>
          <a:prstGeom prst="curvedConnector3">
            <a:avLst>
              <a:gd fmla="val 122580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441" name="Shape 1441"/>
          <p:cNvSpPr txBox="1"/>
          <p:nvPr/>
        </p:nvSpPr>
        <p:spPr>
          <a:xfrm>
            <a:off x="2328525" y="3783575"/>
            <a:ext cx="1170599" cy="703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Weighted combination of features</a:t>
            </a:r>
          </a:p>
        </p:txBody>
      </p:sp>
      <p:sp>
        <p:nvSpPr>
          <p:cNvPr id="1442" name="Shape 1442"/>
          <p:cNvSpPr/>
          <p:nvPr/>
        </p:nvSpPr>
        <p:spPr>
          <a:xfrm>
            <a:off x="4997562" y="3458975"/>
            <a:ext cx="383400" cy="511499"/>
          </a:xfrm>
          <a:prstGeom prst="rect">
            <a:avLst/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200"/>
              <a:t>y1</a:t>
            </a:r>
          </a:p>
        </p:txBody>
      </p:sp>
      <p:sp>
        <p:nvSpPr>
          <p:cNvPr id="1443" name="Shape 1443"/>
          <p:cNvSpPr/>
          <p:nvPr/>
        </p:nvSpPr>
        <p:spPr>
          <a:xfrm>
            <a:off x="4713337" y="2464175"/>
            <a:ext cx="383400" cy="511499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200"/>
              <a:t>h1</a:t>
            </a:r>
          </a:p>
        </p:txBody>
      </p:sp>
      <p:cxnSp>
        <p:nvCxnSpPr>
          <p:cNvPr id="1444" name="Shape 1444"/>
          <p:cNvCxnSpPr>
            <a:stCxn id="1439" idx="0"/>
            <a:endCxn id="1443" idx="2"/>
          </p:cNvCxnSpPr>
          <p:nvPr/>
        </p:nvCxnSpPr>
        <p:spPr>
          <a:xfrm flipH="1" rot="10800000">
            <a:off x="4643062" y="2975675"/>
            <a:ext cx="261900" cy="483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445" name="Shape 1445"/>
          <p:cNvCxnSpPr>
            <a:stCxn id="1442" idx="0"/>
            <a:endCxn id="1443" idx="2"/>
          </p:cNvCxnSpPr>
          <p:nvPr/>
        </p:nvCxnSpPr>
        <p:spPr>
          <a:xfrm rot="10800000">
            <a:off x="4905162" y="2975675"/>
            <a:ext cx="284100" cy="483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446" name="Shape 1446"/>
          <p:cNvSpPr txBox="1"/>
          <p:nvPr/>
        </p:nvSpPr>
        <p:spPr>
          <a:xfrm>
            <a:off x="4695625" y="3993800"/>
            <a:ext cx="987300" cy="3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First word</a:t>
            </a:r>
          </a:p>
        </p:txBody>
      </p:sp>
      <p:sp>
        <p:nvSpPr>
          <p:cNvPr id="1447" name="Shape 1447"/>
          <p:cNvSpPr txBox="1"/>
          <p:nvPr/>
        </p:nvSpPr>
        <p:spPr>
          <a:xfrm>
            <a:off x="3266550" y="877500"/>
            <a:ext cx="1521299" cy="5348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Distribution over L locations</a:t>
            </a:r>
          </a:p>
        </p:txBody>
      </p:sp>
      <p:cxnSp>
        <p:nvCxnSpPr>
          <p:cNvPr id="1448" name="Shape 1448"/>
          <p:cNvCxnSpPr>
            <a:stCxn id="1430" idx="0"/>
            <a:endCxn id="1437" idx="2"/>
          </p:cNvCxnSpPr>
          <p:nvPr/>
        </p:nvCxnSpPr>
        <p:spPr>
          <a:xfrm rot="10800000">
            <a:off x="4019387" y="1965575"/>
            <a:ext cx="0" cy="4986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449" name="Shape 1449"/>
          <p:cNvCxnSpPr>
            <a:stCxn id="1430" idx="3"/>
            <a:endCxn id="1443" idx="1"/>
          </p:cNvCxnSpPr>
          <p:nvPr/>
        </p:nvCxnSpPr>
        <p:spPr>
          <a:xfrm>
            <a:off x="4211087" y="2719924"/>
            <a:ext cx="5022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450" name="Shape 1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Soft Attention for Captioning</a:t>
            </a:r>
          </a:p>
        </p:txBody>
      </p:sp>
      <p:sp>
        <p:nvSpPr>
          <p:cNvPr id="1451" name="Shape 1451"/>
          <p:cNvSpPr/>
          <p:nvPr/>
        </p:nvSpPr>
        <p:spPr>
          <a:xfrm>
            <a:off x="4483737" y="1469378"/>
            <a:ext cx="383400" cy="511499"/>
          </a:xfrm>
          <a:prstGeom prst="rect">
            <a:avLst/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200"/>
              <a:t>a2</a:t>
            </a:r>
          </a:p>
        </p:txBody>
      </p:sp>
      <p:sp>
        <p:nvSpPr>
          <p:cNvPr id="1452" name="Shape 1452"/>
          <p:cNvSpPr/>
          <p:nvPr/>
        </p:nvSpPr>
        <p:spPr>
          <a:xfrm>
            <a:off x="4961937" y="1469378"/>
            <a:ext cx="383400" cy="511499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200"/>
              <a:t>d1</a:t>
            </a:r>
          </a:p>
        </p:txBody>
      </p:sp>
      <p:cxnSp>
        <p:nvCxnSpPr>
          <p:cNvPr id="1453" name="Shape 1453"/>
          <p:cNvCxnSpPr>
            <a:stCxn id="1443" idx="0"/>
            <a:endCxn id="1451" idx="2"/>
          </p:cNvCxnSpPr>
          <p:nvPr/>
        </p:nvCxnSpPr>
        <p:spPr>
          <a:xfrm rot="10800000">
            <a:off x="4675537" y="1980875"/>
            <a:ext cx="229500" cy="483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454" name="Shape 1454"/>
          <p:cNvCxnSpPr>
            <a:stCxn id="1443" idx="0"/>
            <a:endCxn id="1452" idx="2"/>
          </p:cNvCxnSpPr>
          <p:nvPr/>
        </p:nvCxnSpPr>
        <p:spPr>
          <a:xfrm flipH="1" rot="10800000">
            <a:off x="4905037" y="1980875"/>
            <a:ext cx="248700" cy="483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455" name="Shape 1455"/>
          <p:cNvCxnSpPr>
            <a:stCxn id="1451" idx="0"/>
            <a:endCxn id="1432" idx="0"/>
          </p:cNvCxnSpPr>
          <p:nvPr/>
        </p:nvCxnSpPr>
        <p:spPr>
          <a:xfrm rot="5400000">
            <a:off x="3233937" y="1081478"/>
            <a:ext cx="1053600" cy="1829400"/>
          </a:xfrm>
          <a:prstGeom prst="curvedConnector3">
            <a:avLst>
              <a:gd fmla="val -51237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456" name="Shape 1456"/>
          <p:cNvSpPr/>
          <p:nvPr/>
        </p:nvSpPr>
        <p:spPr>
          <a:xfrm>
            <a:off x="6048937" y="2464175"/>
            <a:ext cx="383400" cy="511499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200"/>
              <a:t>h2</a:t>
            </a:r>
          </a:p>
        </p:txBody>
      </p:sp>
      <p:cxnSp>
        <p:nvCxnSpPr>
          <p:cNvPr id="1457" name="Shape 1457"/>
          <p:cNvCxnSpPr>
            <a:stCxn id="1458" idx="0"/>
            <a:endCxn id="1456" idx="2"/>
          </p:cNvCxnSpPr>
          <p:nvPr/>
        </p:nvCxnSpPr>
        <p:spPr>
          <a:xfrm rot="10800000">
            <a:off x="6240512" y="2975675"/>
            <a:ext cx="277200" cy="483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459" name="Shape 1459"/>
          <p:cNvCxnSpPr>
            <a:stCxn id="1460" idx="0"/>
            <a:endCxn id="1456" idx="2"/>
          </p:cNvCxnSpPr>
          <p:nvPr/>
        </p:nvCxnSpPr>
        <p:spPr>
          <a:xfrm flipH="1" rot="10800000">
            <a:off x="5978712" y="2975675"/>
            <a:ext cx="261900" cy="483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461" name="Shape 1461"/>
          <p:cNvCxnSpPr>
            <a:stCxn id="1443" idx="3"/>
            <a:endCxn id="1456" idx="1"/>
          </p:cNvCxnSpPr>
          <p:nvPr/>
        </p:nvCxnSpPr>
        <p:spPr>
          <a:xfrm>
            <a:off x="5096737" y="2719924"/>
            <a:ext cx="9522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462" name="Shape 1462"/>
          <p:cNvCxnSpPr>
            <a:stCxn id="1432" idx="2"/>
            <a:endCxn id="1460" idx="2"/>
          </p:cNvCxnSpPr>
          <p:nvPr/>
        </p:nvCxnSpPr>
        <p:spPr>
          <a:xfrm flipH="1" rot="-5400000">
            <a:off x="3885550" y="1877075"/>
            <a:ext cx="1053600" cy="3132900"/>
          </a:xfrm>
          <a:prstGeom prst="curvedConnector3">
            <a:avLst>
              <a:gd fmla="val 153893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460" name="Shape 1460"/>
          <p:cNvSpPr/>
          <p:nvPr/>
        </p:nvSpPr>
        <p:spPr>
          <a:xfrm>
            <a:off x="5787012" y="3458975"/>
            <a:ext cx="383400" cy="511499"/>
          </a:xfrm>
          <a:prstGeom prst="rect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200"/>
              <a:t>z2</a:t>
            </a:r>
          </a:p>
        </p:txBody>
      </p:sp>
      <p:sp>
        <p:nvSpPr>
          <p:cNvPr id="1458" name="Shape 1458"/>
          <p:cNvSpPr/>
          <p:nvPr/>
        </p:nvSpPr>
        <p:spPr>
          <a:xfrm>
            <a:off x="6326012" y="3458975"/>
            <a:ext cx="383400" cy="511499"/>
          </a:xfrm>
          <a:prstGeom prst="rect">
            <a:avLst/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200"/>
              <a:t>y2</a:t>
            </a:r>
          </a:p>
        </p:txBody>
      </p:sp>
      <p:sp>
        <p:nvSpPr>
          <p:cNvPr id="1463" name="Shape 1463"/>
          <p:cNvSpPr txBox="1"/>
          <p:nvPr/>
        </p:nvSpPr>
        <p:spPr>
          <a:xfrm>
            <a:off x="3352012" y="3401825"/>
            <a:ext cx="1086900" cy="625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Weighted features: D</a:t>
            </a:r>
          </a:p>
        </p:txBody>
      </p:sp>
      <p:sp>
        <p:nvSpPr>
          <p:cNvPr id="1464" name="Shape 1464"/>
          <p:cNvSpPr txBox="1"/>
          <p:nvPr/>
        </p:nvSpPr>
        <p:spPr>
          <a:xfrm>
            <a:off x="4590475" y="911150"/>
            <a:ext cx="1521299" cy="5348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Distribution </a:t>
            </a:r>
            <a:br>
              <a:rPr lang="en"/>
            </a:br>
            <a:r>
              <a:rPr lang="en"/>
              <a:t>over vocab</a:t>
            </a:r>
          </a:p>
        </p:txBody>
      </p:sp>
      <p:sp>
        <p:nvSpPr>
          <p:cNvPr id="1465" name="Shape 1465"/>
          <p:cNvSpPr txBox="1"/>
          <p:nvPr/>
        </p:nvSpPr>
        <p:spPr>
          <a:xfrm>
            <a:off x="0" y="4002175"/>
            <a:ext cx="1974600" cy="5348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800">
                <a:solidFill>
                  <a:schemeClr val="dk1"/>
                </a:solidFill>
              </a:rPr>
              <a:t>Xu et al, “Show, Attend and Tell: Neural Image Caption Generation with Visual Attention”, ICML 2015</a:t>
            </a: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9" name="Shape 1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0" name="Shape 1470"/>
          <p:cNvSpPr txBox="1"/>
          <p:nvPr>
            <p:ph idx="12" type="sldNum"/>
          </p:nvPr>
        </p:nvSpPr>
        <p:spPr>
          <a:xfrm>
            <a:off x="6507723" y="4666350"/>
            <a:ext cx="8435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1471" name="Shape 14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6573" y="2150775"/>
            <a:ext cx="1106200" cy="11177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2" name="Shape 1472"/>
          <p:cNvSpPr/>
          <p:nvPr/>
        </p:nvSpPr>
        <p:spPr>
          <a:xfrm rot="-5400000">
            <a:off x="1584025" y="2294224"/>
            <a:ext cx="1030400" cy="830775"/>
          </a:xfrm>
          <a:prstGeom prst="flowChartManualOperation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73" name="Shape 1473"/>
          <p:cNvSpPr txBox="1"/>
          <p:nvPr/>
        </p:nvSpPr>
        <p:spPr>
          <a:xfrm>
            <a:off x="1677437" y="2480275"/>
            <a:ext cx="843599" cy="458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CNN</a:t>
            </a:r>
          </a:p>
        </p:txBody>
      </p:sp>
      <p:sp>
        <p:nvSpPr>
          <p:cNvPr id="1474" name="Shape 1474"/>
          <p:cNvSpPr txBox="1"/>
          <p:nvPr/>
        </p:nvSpPr>
        <p:spPr>
          <a:xfrm>
            <a:off x="406025" y="3225675"/>
            <a:ext cx="987300" cy="625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Image: </a:t>
            </a:r>
            <a:br>
              <a:rPr lang="en"/>
            </a:br>
            <a:r>
              <a:rPr lang="en"/>
              <a:t>H x W x 3</a:t>
            </a:r>
          </a:p>
        </p:txBody>
      </p:sp>
      <p:sp>
        <p:nvSpPr>
          <p:cNvPr id="1475" name="Shape 1475"/>
          <p:cNvSpPr txBox="1"/>
          <p:nvPr/>
        </p:nvSpPr>
        <p:spPr>
          <a:xfrm>
            <a:off x="2352250" y="3048375"/>
            <a:ext cx="987300" cy="625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Features: </a:t>
            </a:r>
            <a:br>
              <a:rPr lang="en"/>
            </a:br>
            <a:r>
              <a:rPr lang="en"/>
              <a:t>L x D</a:t>
            </a:r>
          </a:p>
        </p:txBody>
      </p:sp>
      <p:sp>
        <p:nvSpPr>
          <p:cNvPr id="1476" name="Shape 1476"/>
          <p:cNvSpPr/>
          <p:nvPr/>
        </p:nvSpPr>
        <p:spPr>
          <a:xfrm>
            <a:off x="3827687" y="2464175"/>
            <a:ext cx="383400" cy="511499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200"/>
              <a:t>h0</a:t>
            </a:r>
          </a:p>
        </p:txBody>
      </p:sp>
      <p:cxnSp>
        <p:nvCxnSpPr>
          <p:cNvPr id="1477" name="Shape 1477"/>
          <p:cNvCxnSpPr/>
          <p:nvPr/>
        </p:nvCxnSpPr>
        <p:spPr>
          <a:xfrm>
            <a:off x="3188935" y="2719925"/>
            <a:ext cx="517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478" name="Shape 1478"/>
          <p:cNvSpPr/>
          <p:nvPr/>
        </p:nvSpPr>
        <p:spPr>
          <a:xfrm>
            <a:off x="2654200" y="2523125"/>
            <a:ext cx="383400" cy="393600"/>
          </a:xfrm>
          <a:prstGeom prst="rect">
            <a:avLst/>
          </a:prstGeom>
          <a:solidFill>
            <a:srgbClr val="B4A7D6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1479" name="Shape 1479"/>
          <p:cNvCxnSpPr/>
          <p:nvPr/>
        </p:nvCxnSpPr>
        <p:spPr>
          <a:xfrm>
            <a:off x="2775750" y="2522675"/>
            <a:ext cx="0" cy="394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480" name="Shape 1480"/>
          <p:cNvCxnSpPr/>
          <p:nvPr/>
        </p:nvCxnSpPr>
        <p:spPr>
          <a:xfrm>
            <a:off x="2913822" y="2522685"/>
            <a:ext cx="0" cy="394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481" name="Shape 1481"/>
          <p:cNvCxnSpPr/>
          <p:nvPr/>
        </p:nvCxnSpPr>
        <p:spPr>
          <a:xfrm rot="10800000">
            <a:off x="2652598" y="2654024"/>
            <a:ext cx="389999" cy="1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482" name="Shape 1482"/>
          <p:cNvCxnSpPr/>
          <p:nvPr/>
        </p:nvCxnSpPr>
        <p:spPr>
          <a:xfrm rot="10800000">
            <a:off x="2652598" y="2784846"/>
            <a:ext cx="389999" cy="1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483" name="Shape 1483"/>
          <p:cNvSpPr/>
          <p:nvPr/>
        </p:nvSpPr>
        <p:spPr>
          <a:xfrm>
            <a:off x="3827687" y="1454078"/>
            <a:ext cx="383400" cy="511499"/>
          </a:xfrm>
          <a:prstGeom prst="rect">
            <a:avLst/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200"/>
              <a:t>a1</a:t>
            </a:r>
          </a:p>
        </p:txBody>
      </p:sp>
      <p:cxnSp>
        <p:nvCxnSpPr>
          <p:cNvPr id="1484" name="Shape 1484"/>
          <p:cNvCxnSpPr>
            <a:stCxn id="1483" idx="1"/>
            <a:endCxn id="1478" idx="0"/>
          </p:cNvCxnSpPr>
          <p:nvPr/>
        </p:nvCxnSpPr>
        <p:spPr>
          <a:xfrm flipH="1">
            <a:off x="2845787" y="1709828"/>
            <a:ext cx="981900" cy="813300"/>
          </a:xfrm>
          <a:prstGeom prst="curvedConnector2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485" name="Shape 1485"/>
          <p:cNvSpPr/>
          <p:nvPr/>
        </p:nvSpPr>
        <p:spPr>
          <a:xfrm>
            <a:off x="4451362" y="3458975"/>
            <a:ext cx="383400" cy="511499"/>
          </a:xfrm>
          <a:prstGeom prst="rect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200"/>
              <a:t>z1</a:t>
            </a:r>
          </a:p>
        </p:txBody>
      </p:sp>
      <p:cxnSp>
        <p:nvCxnSpPr>
          <p:cNvPr id="1486" name="Shape 1486"/>
          <p:cNvCxnSpPr>
            <a:stCxn id="1478" idx="2"/>
            <a:endCxn id="1485" idx="2"/>
          </p:cNvCxnSpPr>
          <p:nvPr/>
        </p:nvCxnSpPr>
        <p:spPr>
          <a:xfrm flipH="1" rot="-5400000">
            <a:off x="3217750" y="2544875"/>
            <a:ext cx="1053600" cy="1797300"/>
          </a:xfrm>
          <a:prstGeom prst="curvedConnector3">
            <a:avLst>
              <a:gd fmla="val 122580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487" name="Shape 1487"/>
          <p:cNvSpPr txBox="1"/>
          <p:nvPr/>
        </p:nvSpPr>
        <p:spPr>
          <a:xfrm>
            <a:off x="2328525" y="3783575"/>
            <a:ext cx="1170599" cy="703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Weighted combination of features</a:t>
            </a:r>
          </a:p>
        </p:txBody>
      </p:sp>
      <p:sp>
        <p:nvSpPr>
          <p:cNvPr id="1488" name="Shape 1488"/>
          <p:cNvSpPr/>
          <p:nvPr/>
        </p:nvSpPr>
        <p:spPr>
          <a:xfrm>
            <a:off x="4997562" y="3458975"/>
            <a:ext cx="383400" cy="511499"/>
          </a:xfrm>
          <a:prstGeom prst="rect">
            <a:avLst/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200"/>
              <a:t>y1</a:t>
            </a:r>
          </a:p>
        </p:txBody>
      </p:sp>
      <p:sp>
        <p:nvSpPr>
          <p:cNvPr id="1489" name="Shape 1489"/>
          <p:cNvSpPr/>
          <p:nvPr/>
        </p:nvSpPr>
        <p:spPr>
          <a:xfrm>
            <a:off x="4713337" y="2464175"/>
            <a:ext cx="383400" cy="511499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200"/>
              <a:t>h1</a:t>
            </a:r>
          </a:p>
        </p:txBody>
      </p:sp>
      <p:cxnSp>
        <p:nvCxnSpPr>
          <p:cNvPr id="1490" name="Shape 1490"/>
          <p:cNvCxnSpPr>
            <a:stCxn id="1485" idx="0"/>
            <a:endCxn id="1489" idx="2"/>
          </p:cNvCxnSpPr>
          <p:nvPr/>
        </p:nvCxnSpPr>
        <p:spPr>
          <a:xfrm flipH="1" rot="10800000">
            <a:off x="4643062" y="2975675"/>
            <a:ext cx="261900" cy="483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491" name="Shape 1491"/>
          <p:cNvCxnSpPr>
            <a:stCxn id="1488" idx="0"/>
            <a:endCxn id="1489" idx="2"/>
          </p:cNvCxnSpPr>
          <p:nvPr/>
        </p:nvCxnSpPr>
        <p:spPr>
          <a:xfrm rot="10800000">
            <a:off x="4905162" y="2975675"/>
            <a:ext cx="284100" cy="483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492" name="Shape 1492"/>
          <p:cNvSpPr txBox="1"/>
          <p:nvPr/>
        </p:nvSpPr>
        <p:spPr>
          <a:xfrm>
            <a:off x="4695625" y="3993800"/>
            <a:ext cx="987300" cy="3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First word</a:t>
            </a:r>
          </a:p>
        </p:txBody>
      </p:sp>
      <p:sp>
        <p:nvSpPr>
          <p:cNvPr id="1493" name="Shape 1493"/>
          <p:cNvSpPr txBox="1"/>
          <p:nvPr/>
        </p:nvSpPr>
        <p:spPr>
          <a:xfrm>
            <a:off x="3266550" y="877500"/>
            <a:ext cx="1521299" cy="5348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Distribution over L locations</a:t>
            </a:r>
          </a:p>
        </p:txBody>
      </p:sp>
      <p:cxnSp>
        <p:nvCxnSpPr>
          <p:cNvPr id="1494" name="Shape 1494"/>
          <p:cNvCxnSpPr>
            <a:stCxn id="1476" idx="0"/>
            <a:endCxn id="1483" idx="2"/>
          </p:cNvCxnSpPr>
          <p:nvPr/>
        </p:nvCxnSpPr>
        <p:spPr>
          <a:xfrm rot="10800000">
            <a:off x="4019387" y="1965575"/>
            <a:ext cx="0" cy="4986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495" name="Shape 1495"/>
          <p:cNvCxnSpPr>
            <a:stCxn id="1476" idx="3"/>
            <a:endCxn id="1489" idx="1"/>
          </p:cNvCxnSpPr>
          <p:nvPr/>
        </p:nvCxnSpPr>
        <p:spPr>
          <a:xfrm>
            <a:off x="4211087" y="2719924"/>
            <a:ext cx="5022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496" name="Shape 14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Soft Attention for Captioning</a:t>
            </a:r>
          </a:p>
        </p:txBody>
      </p:sp>
      <p:sp>
        <p:nvSpPr>
          <p:cNvPr id="1497" name="Shape 1497"/>
          <p:cNvSpPr/>
          <p:nvPr/>
        </p:nvSpPr>
        <p:spPr>
          <a:xfrm>
            <a:off x="4483737" y="1469378"/>
            <a:ext cx="383400" cy="511499"/>
          </a:xfrm>
          <a:prstGeom prst="rect">
            <a:avLst/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200"/>
              <a:t>a2</a:t>
            </a:r>
          </a:p>
        </p:txBody>
      </p:sp>
      <p:sp>
        <p:nvSpPr>
          <p:cNvPr id="1498" name="Shape 1498"/>
          <p:cNvSpPr/>
          <p:nvPr/>
        </p:nvSpPr>
        <p:spPr>
          <a:xfrm>
            <a:off x="4961937" y="1469378"/>
            <a:ext cx="383400" cy="511499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200"/>
              <a:t>d1</a:t>
            </a:r>
          </a:p>
        </p:txBody>
      </p:sp>
      <p:cxnSp>
        <p:nvCxnSpPr>
          <p:cNvPr id="1499" name="Shape 1499"/>
          <p:cNvCxnSpPr>
            <a:stCxn id="1489" idx="0"/>
            <a:endCxn id="1497" idx="2"/>
          </p:cNvCxnSpPr>
          <p:nvPr/>
        </p:nvCxnSpPr>
        <p:spPr>
          <a:xfrm rot="10800000">
            <a:off x="4675537" y="1980875"/>
            <a:ext cx="229500" cy="483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500" name="Shape 1500"/>
          <p:cNvCxnSpPr>
            <a:stCxn id="1489" idx="0"/>
            <a:endCxn id="1498" idx="2"/>
          </p:cNvCxnSpPr>
          <p:nvPr/>
        </p:nvCxnSpPr>
        <p:spPr>
          <a:xfrm flipH="1" rot="10800000">
            <a:off x="4905037" y="1980875"/>
            <a:ext cx="248700" cy="483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501" name="Shape 1501"/>
          <p:cNvCxnSpPr>
            <a:stCxn id="1497" idx="0"/>
            <a:endCxn id="1478" idx="0"/>
          </p:cNvCxnSpPr>
          <p:nvPr/>
        </p:nvCxnSpPr>
        <p:spPr>
          <a:xfrm rot="5400000">
            <a:off x="3233937" y="1081478"/>
            <a:ext cx="1053600" cy="1829400"/>
          </a:xfrm>
          <a:prstGeom prst="curvedConnector3">
            <a:avLst>
              <a:gd fmla="val -51237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502" name="Shape 1502"/>
          <p:cNvSpPr/>
          <p:nvPr/>
        </p:nvSpPr>
        <p:spPr>
          <a:xfrm>
            <a:off x="6048937" y="2464175"/>
            <a:ext cx="383400" cy="511499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200"/>
              <a:t>h2</a:t>
            </a:r>
          </a:p>
        </p:txBody>
      </p:sp>
      <p:cxnSp>
        <p:nvCxnSpPr>
          <p:cNvPr id="1503" name="Shape 1503"/>
          <p:cNvCxnSpPr>
            <a:stCxn id="1504" idx="0"/>
            <a:endCxn id="1502" idx="2"/>
          </p:cNvCxnSpPr>
          <p:nvPr/>
        </p:nvCxnSpPr>
        <p:spPr>
          <a:xfrm rot="10800000">
            <a:off x="6240512" y="2975675"/>
            <a:ext cx="277200" cy="483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505" name="Shape 1505"/>
          <p:cNvCxnSpPr>
            <a:stCxn id="1506" idx="0"/>
            <a:endCxn id="1502" idx="2"/>
          </p:cNvCxnSpPr>
          <p:nvPr/>
        </p:nvCxnSpPr>
        <p:spPr>
          <a:xfrm flipH="1" rot="10800000">
            <a:off x="5978712" y="2975675"/>
            <a:ext cx="261900" cy="483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507" name="Shape 1507"/>
          <p:cNvCxnSpPr>
            <a:stCxn id="1489" idx="3"/>
            <a:endCxn id="1502" idx="1"/>
          </p:cNvCxnSpPr>
          <p:nvPr/>
        </p:nvCxnSpPr>
        <p:spPr>
          <a:xfrm>
            <a:off x="5096737" y="2719924"/>
            <a:ext cx="9522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508" name="Shape 1508"/>
          <p:cNvSpPr/>
          <p:nvPr/>
        </p:nvSpPr>
        <p:spPr>
          <a:xfrm>
            <a:off x="5809837" y="1469378"/>
            <a:ext cx="383400" cy="511499"/>
          </a:xfrm>
          <a:prstGeom prst="rect">
            <a:avLst/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200"/>
              <a:t>a3</a:t>
            </a:r>
          </a:p>
        </p:txBody>
      </p:sp>
      <p:sp>
        <p:nvSpPr>
          <p:cNvPr id="1509" name="Shape 1509"/>
          <p:cNvSpPr/>
          <p:nvPr/>
        </p:nvSpPr>
        <p:spPr>
          <a:xfrm>
            <a:off x="6288037" y="1469378"/>
            <a:ext cx="383400" cy="511499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200"/>
              <a:t>d2</a:t>
            </a:r>
          </a:p>
        </p:txBody>
      </p:sp>
      <p:cxnSp>
        <p:nvCxnSpPr>
          <p:cNvPr id="1510" name="Shape 1510"/>
          <p:cNvCxnSpPr>
            <a:stCxn id="1511" idx="0"/>
            <a:endCxn id="1508" idx="2"/>
          </p:cNvCxnSpPr>
          <p:nvPr/>
        </p:nvCxnSpPr>
        <p:spPr>
          <a:xfrm rot="10800000">
            <a:off x="6001537" y="1980878"/>
            <a:ext cx="229500" cy="483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512" name="Shape 1512"/>
          <p:cNvCxnSpPr>
            <a:stCxn id="1511" idx="0"/>
            <a:endCxn id="1509" idx="2"/>
          </p:cNvCxnSpPr>
          <p:nvPr/>
        </p:nvCxnSpPr>
        <p:spPr>
          <a:xfrm flipH="1" rot="10800000">
            <a:off x="6231037" y="1980878"/>
            <a:ext cx="248700" cy="483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513" name="Shape 1513"/>
          <p:cNvSpPr/>
          <p:nvPr/>
        </p:nvSpPr>
        <p:spPr>
          <a:xfrm>
            <a:off x="6640475" y="2679225"/>
            <a:ext cx="81000" cy="810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14" name="Shape 1514"/>
          <p:cNvSpPr/>
          <p:nvPr/>
        </p:nvSpPr>
        <p:spPr>
          <a:xfrm>
            <a:off x="6907850" y="2679425"/>
            <a:ext cx="81000" cy="810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15" name="Shape 1515"/>
          <p:cNvSpPr/>
          <p:nvPr/>
        </p:nvSpPr>
        <p:spPr>
          <a:xfrm>
            <a:off x="7175225" y="2679425"/>
            <a:ext cx="81000" cy="810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1516" name="Shape 1516"/>
          <p:cNvCxnSpPr>
            <a:stCxn id="1478" idx="2"/>
            <a:endCxn id="1506" idx="2"/>
          </p:cNvCxnSpPr>
          <p:nvPr/>
        </p:nvCxnSpPr>
        <p:spPr>
          <a:xfrm flipH="1" rot="-5400000">
            <a:off x="3885550" y="1877075"/>
            <a:ext cx="1053600" cy="3132900"/>
          </a:xfrm>
          <a:prstGeom prst="curvedConnector3">
            <a:avLst>
              <a:gd fmla="val 153893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506" name="Shape 1506"/>
          <p:cNvSpPr/>
          <p:nvPr/>
        </p:nvSpPr>
        <p:spPr>
          <a:xfrm>
            <a:off x="5787012" y="3458975"/>
            <a:ext cx="383400" cy="511499"/>
          </a:xfrm>
          <a:prstGeom prst="rect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200"/>
              <a:t>z2</a:t>
            </a:r>
          </a:p>
        </p:txBody>
      </p:sp>
      <p:sp>
        <p:nvSpPr>
          <p:cNvPr id="1504" name="Shape 1504"/>
          <p:cNvSpPr/>
          <p:nvPr/>
        </p:nvSpPr>
        <p:spPr>
          <a:xfrm>
            <a:off x="6326012" y="3458975"/>
            <a:ext cx="383400" cy="511499"/>
          </a:xfrm>
          <a:prstGeom prst="rect">
            <a:avLst/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200"/>
              <a:t>y2</a:t>
            </a:r>
          </a:p>
        </p:txBody>
      </p:sp>
      <p:sp>
        <p:nvSpPr>
          <p:cNvPr id="1517" name="Shape 1517"/>
          <p:cNvSpPr txBox="1"/>
          <p:nvPr/>
        </p:nvSpPr>
        <p:spPr>
          <a:xfrm>
            <a:off x="3352012" y="3401825"/>
            <a:ext cx="1086900" cy="625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Weighted features: D</a:t>
            </a:r>
          </a:p>
        </p:txBody>
      </p:sp>
      <p:sp>
        <p:nvSpPr>
          <p:cNvPr id="1518" name="Shape 1518"/>
          <p:cNvSpPr txBox="1"/>
          <p:nvPr/>
        </p:nvSpPr>
        <p:spPr>
          <a:xfrm>
            <a:off x="4590475" y="911150"/>
            <a:ext cx="1521299" cy="5348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Distribution </a:t>
            </a:r>
            <a:br>
              <a:rPr lang="en"/>
            </a:br>
            <a:r>
              <a:rPr lang="en"/>
              <a:t>over vocab</a:t>
            </a:r>
          </a:p>
        </p:txBody>
      </p:sp>
      <p:sp>
        <p:nvSpPr>
          <p:cNvPr id="1519" name="Shape 1519"/>
          <p:cNvSpPr txBox="1"/>
          <p:nvPr/>
        </p:nvSpPr>
        <p:spPr>
          <a:xfrm>
            <a:off x="0" y="4002175"/>
            <a:ext cx="1974600" cy="5348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800">
                <a:solidFill>
                  <a:schemeClr val="dk1"/>
                </a:solidFill>
              </a:rPr>
              <a:t>Xu et al, “Show, Attend and Tell: Neural Image Caption Generation with Visual Attention”, ICML 2015</a:t>
            </a: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23" name="Shape 1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4" name="Shape 1524"/>
          <p:cNvSpPr txBox="1"/>
          <p:nvPr>
            <p:ph idx="12" type="sldNum"/>
          </p:nvPr>
        </p:nvSpPr>
        <p:spPr>
          <a:xfrm>
            <a:off x="6507723" y="4666350"/>
            <a:ext cx="8435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1525" name="Shape 15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6573" y="2150775"/>
            <a:ext cx="1106200" cy="1117700"/>
          </a:xfrm>
          <a:prstGeom prst="rect">
            <a:avLst/>
          </a:prstGeom>
          <a:noFill/>
          <a:ln>
            <a:noFill/>
          </a:ln>
        </p:spPr>
      </p:pic>
      <p:sp>
        <p:nvSpPr>
          <p:cNvPr id="1526" name="Shape 1526"/>
          <p:cNvSpPr/>
          <p:nvPr/>
        </p:nvSpPr>
        <p:spPr>
          <a:xfrm rot="-5400000">
            <a:off x="1584025" y="2294224"/>
            <a:ext cx="1030400" cy="830775"/>
          </a:xfrm>
          <a:prstGeom prst="flowChartManualOperation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27" name="Shape 1527"/>
          <p:cNvSpPr txBox="1"/>
          <p:nvPr/>
        </p:nvSpPr>
        <p:spPr>
          <a:xfrm>
            <a:off x="1677437" y="2480275"/>
            <a:ext cx="843599" cy="458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CNN</a:t>
            </a:r>
          </a:p>
        </p:txBody>
      </p:sp>
      <p:sp>
        <p:nvSpPr>
          <p:cNvPr id="1528" name="Shape 1528"/>
          <p:cNvSpPr txBox="1"/>
          <p:nvPr/>
        </p:nvSpPr>
        <p:spPr>
          <a:xfrm>
            <a:off x="406025" y="3225675"/>
            <a:ext cx="987300" cy="625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Image: </a:t>
            </a:r>
            <a:br>
              <a:rPr lang="en"/>
            </a:br>
            <a:r>
              <a:rPr lang="en"/>
              <a:t>H x W x 3</a:t>
            </a:r>
          </a:p>
        </p:txBody>
      </p:sp>
      <p:sp>
        <p:nvSpPr>
          <p:cNvPr id="1529" name="Shape 1529"/>
          <p:cNvSpPr txBox="1"/>
          <p:nvPr/>
        </p:nvSpPr>
        <p:spPr>
          <a:xfrm>
            <a:off x="2352250" y="3048375"/>
            <a:ext cx="987300" cy="625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Features: </a:t>
            </a:r>
            <a:br>
              <a:rPr lang="en"/>
            </a:br>
            <a:r>
              <a:rPr lang="en"/>
              <a:t>L x D</a:t>
            </a:r>
          </a:p>
        </p:txBody>
      </p:sp>
      <p:sp>
        <p:nvSpPr>
          <p:cNvPr id="1530" name="Shape 1530"/>
          <p:cNvSpPr/>
          <p:nvPr/>
        </p:nvSpPr>
        <p:spPr>
          <a:xfrm>
            <a:off x="3827687" y="2464175"/>
            <a:ext cx="383400" cy="511499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200"/>
              <a:t>h0</a:t>
            </a:r>
          </a:p>
        </p:txBody>
      </p:sp>
      <p:cxnSp>
        <p:nvCxnSpPr>
          <p:cNvPr id="1531" name="Shape 1531"/>
          <p:cNvCxnSpPr/>
          <p:nvPr/>
        </p:nvCxnSpPr>
        <p:spPr>
          <a:xfrm>
            <a:off x="3188935" y="2719925"/>
            <a:ext cx="517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532" name="Shape 1532"/>
          <p:cNvSpPr/>
          <p:nvPr/>
        </p:nvSpPr>
        <p:spPr>
          <a:xfrm>
            <a:off x="2654200" y="2523125"/>
            <a:ext cx="383400" cy="393600"/>
          </a:xfrm>
          <a:prstGeom prst="rect">
            <a:avLst/>
          </a:prstGeom>
          <a:solidFill>
            <a:srgbClr val="B4A7D6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1533" name="Shape 1533"/>
          <p:cNvCxnSpPr/>
          <p:nvPr/>
        </p:nvCxnSpPr>
        <p:spPr>
          <a:xfrm>
            <a:off x="2775750" y="2522675"/>
            <a:ext cx="0" cy="394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534" name="Shape 1534"/>
          <p:cNvCxnSpPr/>
          <p:nvPr/>
        </p:nvCxnSpPr>
        <p:spPr>
          <a:xfrm>
            <a:off x="2913822" y="2522685"/>
            <a:ext cx="0" cy="394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535" name="Shape 1535"/>
          <p:cNvCxnSpPr/>
          <p:nvPr/>
        </p:nvCxnSpPr>
        <p:spPr>
          <a:xfrm rot="10800000">
            <a:off x="2652598" y="2654024"/>
            <a:ext cx="389999" cy="1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536" name="Shape 1536"/>
          <p:cNvCxnSpPr/>
          <p:nvPr/>
        </p:nvCxnSpPr>
        <p:spPr>
          <a:xfrm rot="10800000">
            <a:off x="2652598" y="2784846"/>
            <a:ext cx="389999" cy="1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537" name="Shape 1537"/>
          <p:cNvSpPr/>
          <p:nvPr/>
        </p:nvSpPr>
        <p:spPr>
          <a:xfrm>
            <a:off x="3827687" y="1454078"/>
            <a:ext cx="383400" cy="511499"/>
          </a:xfrm>
          <a:prstGeom prst="rect">
            <a:avLst/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200"/>
              <a:t>a1</a:t>
            </a:r>
          </a:p>
        </p:txBody>
      </p:sp>
      <p:cxnSp>
        <p:nvCxnSpPr>
          <p:cNvPr id="1538" name="Shape 1538"/>
          <p:cNvCxnSpPr>
            <a:stCxn id="1537" idx="1"/>
            <a:endCxn id="1532" idx="0"/>
          </p:cNvCxnSpPr>
          <p:nvPr/>
        </p:nvCxnSpPr>
        <p:spPr>
          <a:xfrm flipH="1">
            <a:off x="2845787" y="1709828"/>
            <a:ext cx="981900" cy="813300"/>
          </a:xfrm>
          <a:prstGeom prst="curvedConnector2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539" name="Shape 1539"/>
          <p:cNvSpPr/>
          <p:nvPr/>
        </p:nvSpPr>
        <p:spPr>
          <a:xfrm>
            <a:off x="4451362" y="3458975"/>
            <a:ext cx="383400" cy="511499"/>
          </a:xfrm>
          <a:prstGeom prst="rect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200"/>
              <a:t>z1</a:t>
            </a:r>
          </a:p>
        </p:txBody>
      </p:sp>
      <p:cxnSp>
        <p:nvCxnSpPr>
          <p:cNvPr id="1540" name="Shape 1540"/>
          <p:cNvCxnSpPr>
            <a:stCxn id="1532" idx="2"/>
            <a:endCxn id="1539" idx="2"/>
          </p:cNvCxnSpPr>
          <p:nvPr/>
        </p:nvCxnSpPr>
        <p:spPr>
          <a:xfrm flipH="1" rot="-5400000">
            <a:off x="3217750" y="2544875"/>
            <a:ext cx="1053600" cy="1797300"/>
          </a:xfrm>
          <a:prstGeom prst="curvedConnector3">
            <a:avLst>
              <a:gd fmla="val 122580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541" name="Shape 1541"/>
          <p:cNvSpPr txBox="1"/>
          <p:nvPr/>
        </p:nvSpPr>
        <p:spPr>
          <a:xfrm>
            <a:off x="2328525" y="3783575"/>
            <a:ext cx="1170599" cy="703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Weighted combination of features</a:t>
            </a:r>
          </a:p>
        </p:txBody>
      </p:sp>
      <p:sp>
        <p:nvSpPr>
          <p:cNvPr id="1542" name="Shape 1542"/>
          <p:cNvSpPr/>
          <p:nvPr/>
        </p:nvSpPr>
        <p:spPr>
          <a:xfrm>
            <a:off x="4997562" y="3458975"/>
            <a:ext cx="383400" cy="511499"/>
          </a:xfrm>
          <a:prstGeom prst="rect">
            <a:avLst/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200"/>
              <a:t>y1</a:t>
            </a:r>
          </a:p>
        </p:txBody>
      </p:sp>
      <p:sp>
        <p:nvSpPr>
          <p:cNvPr id="1543" name="Shape 1543"/>
          <p:cNvSpPr/>
          <p:nvPr/>
        </p:nvSpPr>
        <p:spPr>
          <a:xfrm>
            <a:off x="4713337" y="2464175"/>
            <a:ext cx="383400" cy="511499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200"/>
              <a:t>h1</a:t>
            </a:r>
          </a:p>
        </p:txBody>
      </p:sp>
      <p:cxnSp>
        <p:nvCxnSpPr>
          <p:cNvPr id="1544" name="Shape 1544"/>
          <p:cNvCxnSpPr>
            <a:stCxn id="1539" idx="0"/>
            <a:endCxn id="1543" idx="2"/>
          </p:cNvCxnSpPr>
          <p:nvPr/>
        </p:nvCxnSpPr>
        <p:spPr>
          <a:xfrm flipH="1" rot="10800000">
            <a:off x="4643062" y="2975675"/>
            <a:ext cx="261900" cy="483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545" name="Shape 1545"/>
          <p:cNvCxnSpPr>
            <a:stCxn id="1542" idx="0"/>
            <a:endCxn id="1543" idx="2"/>
          </p:cNvCxnSpPr>
          <p:nvPr/>
        </p:nvCxnSpPr>
        <p:spPr>
          <a:xfrm rot="10800000">
            <a:off x="4905162" y="2975675"/>
            <a:ext cx="284100" cy="483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546" name="Shape 1546"/>
          <p:cNvSpPr txBox="1"/>
          <p:nvPr/>
        </p:nvSpPr>
        <p:spPr>
          <a:xfrm>
            <a:off x="4695625" y="3993800"/>
            <a:ext cx="987300" cy="3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First word</a:t>
            </a:r>
          </a:p>
        </p:txBody>
      </p:sp>
      <p:sp>
        <p:nvSpPr>
          <p:cNvPr id="1547" name="Shape 1547"/>
          <p:cNvSpPr txBox="1"/>
          <p:nvPr/>
        </p:nvSpPr>
        <p:spPr>
          <a:xfrm>
            <a:off x="3266550" y="877500"/>
            <a:ext cx="1521299" cy="5348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Distribution over L locations</a:t>
            </a:r>
          </a:p>
        </p:txBody>
      </p:sp>
      <p:cxnSp>
        <p:nvCxnSpPr>
          <p:cNvPr id="1548" name="Shape 1548"/>
          <p:cNvCxnSpPr>
            <a:stCxn id="1530" idx="0"/>
            <a:endCxn id="1537" idx="2"/>
          </p:cNvCxnSpPr>
          <p:nvPr/>
        </p:nvCxnSpPr>
        <p:spPr>
          <a:xfrm rot="10800000">
            <a:off x="4019387" y="1965575"/>
            <a:ext cx="0" cy="4986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549" name="Shape 1549"/>
          <p:cNvCxnSpPr>
            <a:stCxn id="1530" idx="3"/>
            <a:endCxn id="1543" idx="1"/>
          </p:cNvCxnSpPr>
          <p:nvPr/>
        </p:nvCxnSpPr>
        <p:spPr>
          <a:xfrm>
            <a:off x="4211087" y="2719924"/>
            <a:ext cx="5022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550" name="Shape 15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Soft Attention for Captioning</a:t>
            </a:r>
          </a:p>
        </p:txBody>
      </p:sp>
      <p:sp>
        <p:nvSpPr>
          <p:cNvPr id="1551" name="Shape 1551"/>
          <p:cNvSpPr/>
          <p:nvPr/>
        </p:nvSpPr>
        <p:spPr>
          <a:xfrm>
            <a:off x="4483737" y="1469378"/>
            <a:ext cx="383400" cy="511499"/>
          </a:xfrm>
          <a:prstGeom prst="rect">
            <a:avLst/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200"/>
              <a:t>a2</a:t>
            </a:r>
          </a:p>
        </p:txBody>
      </p:sp>
      <p:sp>
        <p:nvSpPr>
          <p:cNvPr id="1552" name="Shape 1552"/>
          <p:cNvSpPr/>
          <p:nvPr/>
        </p:nvSpPr>
        <p:spPr>
          <a:xfrm>
            <a:off x="4961937" y="1469378"/>
            <a:ext cx="383400" cy="511499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200"/>
              <a:t>d1</a:t>
            </a:r>
          </a:p>
        </p:txBody>
      </p:sp>
      <p:cxnSp>
        <p:nvCxnSpPr>
          <p:cNvPr id="1553" name="Shape 1553"/>
          <p:cNvCxnSpPr>
            <a:stCxn id="1543" idx="0"/>
            <a:endCxn id="1551" idx="2"/>
          </p:cNvCxnSpPr>
          <p:nvPr/>
        </p:nvCxnSpPr>
        <p:spPr>
          <a:xfrm rot="10800000">
            <a:off x="4675537" y="1980875"/>
            <a:ext cx="229500" cy="483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554" name="Shape 1554"/>
          <p:cNvCxnSpPr>
            <a:stCxn id="1543" idx="0"/>
            <a:endCxn id="1552" idx="2"/>
          </p:cNvCxnSpPr>
          <p:nvPr/>
        </p:nvCxnSpPr>
        <p:spPr>
          <a:xfrm flipH="1" rot="10800000">
            <a:off x="4905037" y="1980875"/>
            <a:ext cx="248700" cy="483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555" name="Shape 1555"/>
          <p:cNvCxnSpPr>
            <a:stCxn id="1551" idx="0"/>
            <a:endCxn id="1532" idx="0"/>
          </p:cNvCxnSpPr>
          <p:nvPr/>
        </p:nvCxnSpPr>
        <p:spPr>
          <a:xfrm rot="5400000">
            <a:off x="3233937" y="1081478"/>
            <a:ext cx="1053600" cy="1829400"/>
          </a:xfrm>
          <a:prstGeom prst="curvedConnector3">
            <a:avLst>
              <a:gd fmla="val -51237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556" name="Shape 1556"/>
          <p:cNvSpPr/>
          <p:nvPr/>
        </p:nvSpPr>
        <p:spPr>
          <a:xfrm>
            <a:off x="6048937" y="2464175"/>
            <a:ext cx="383400" cy="511499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200"/>
              <a:t>h2</a:t>
            </a:r>
          </a:p>
        </p:txBody>
      </p:sp>
      <p:cxnSp>
        <p:nvCxnSpPr>
          <p:cNvPr id="1557" name="Shape 1557"/>
          <p:cNvCxnSpPr>
            <a:stCxn id="1558" idx="0"/>
            <a:endCxn id="1556" idx="2"/>
          </p:cNvCxnSpPr>
          <p:nvPr/>
        </p:nvCxnSpPr>
        <p:spPr>
          <a:xfrm rot="10800000">
            <a:off x="6240512" y="2975675"/>
            <a:ext cx="277200" cy="483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559" name="Shape 1559"/>
          <p:cNvCxnSpPr>
            <a:stCxn id="1560" idx="0"/>
            <a:endCxn id="1556" idx="2"/>
          </p:cNvCxnSpPr>
          <p:nvPr/>
        </p:nvCxnSpPr>
        <p:spPr>
          <a:xfrm flipH="1" rot="10800000">
            <a:off x="5978712" y="2975675"/>
            <a:ext cx="261900" cy="483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561" name="Shape 1561"/>
          <p:cNvCxnSpPr>
            <a:stCxn id="1543" idx="3"/>
            <a:endCxn id="1556" idx="1"/>
          </p:cNvCxnSpPr>
          <p:nvPr/>
        </p:nvCxnSpPr>
        <p:spPr>
          <a:xfrm>
            <a:off x="5096737" y="2719924"/>
            <a:ext cx="9522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562" name="Shape 1562"/>
          <p:cNvSpPr/>
          <p:nvPr/>
        </p:nvSpPr>
        <p:spPr>
          <a:xfrm>
            <a:off x="5809837" y="1469378"/>
            <a:ext cx="383400" cy="511499"/>
          </a:xfrm>
          <a:prstGeom prst="rect">
            <a:avLst/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200"/>
              <a:t>a3</a:t>
            </a:r>
          </a:p>
        </p:txBody>
      </p:sp>
      <p:sp>
        <p:nvSpPr>
          <p:cNvPr id="1563" name="Shape 1563"/>
          <p:cNvSpPr/>
          <p:nvPr/>
        </p:nvSpPr>
        <p:spPr>
          <a:xfrm>
            <a:off x="6288037" y="1469378"/>
            <a:ext cx="383400" cy="511499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200"/>
              <a:t>d2</a:t>
            </a:r>
          </a:p>
        </p:txBody>
      </p:sp>
      <p:cxnSp>
        <p:nvCxnSpPr>
          <p:cNvPr id="1564" name="Shape 1564"/>
          <p:cNvCxnSpPr>
            <a:stCxn id="1565" idx="0"/>
            <a:endCxn id="1562" idx="2"/>
          </p:cNvCxnSpPr>
          <p:nvPr/>
        </p:nvCxnSpPr>
        <p:spPr>
          <a:xfrm rot="10800000">
            <a:off x="6001537" y="1980878"/>
            <a:ext cx="229500" cy="483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566" name="Shape 1566"/>
          <p:cNvCxnSpPr>
            <a:stCxn id="1565" idx="0"/>
            <a:endCxn id="1563" idx="2"/>
          </p:cNvCxnSpPr>
          <p:nvPr/>
        </p:nvCxnSpPr>
        <p:spPr>
          <a:xfrm flipH="1" rot="10800000">
            <a:off x="6231037" y="1980878"/>
            <a:ext cx="248700" cy="483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567" name="Shape 1567"/>
          <p:cNvSpPr/>
          <p:nvPr/>
        </p:nvSpPr>
        <p:spPr>
          <a:xfrm>
            <a:off x="6640475" y="2679225"/>
            <a:ext cx="81000" cy="810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68" name="Shape 1568"/>
          <p:cNvSpPr/>
          <p:nvPr/>
        </p:nvSpPr>
        <p:spPr>
          <a:xfrm>
            <a:off x="6907850" y="2679425"/>
            <a:ext cx="81000" cy="810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69" name="Shape 1569"/>
          <p:cNvSpPr/>
          <p:nvPr/>
        </p:nvSpPr>
        <p:spPr>
          <a:xfrm>
            <a:off x="7175225" y="2679425"/>
            <a:ext cx="81000" cy="810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1570" name="Shape 1570"/>
          <p:cNvCxnSpPr>
            <a:stCxn id="1532" idx="2"/>
            <a:endCxn id="1560" idx="2"/>
          </p:cNvCxnSpPr>
          <p:nvPr/>
        </p:nvCxnSpPr>
        <p:spPr>
          <a:xfrm flipH="1" rot="-5400000">
            <a:off x="3885550" y="1877075"/>
            <a:ext cx="1053600" cy="3132900"/>
          </a:xfrm>
          <a:prstGeom prst="curvedConnector3">
            <a:avLst>
              <a:gd fmla="val 153893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560" name="Shape 1560"/>
          <p:cNvSpPr/>
          <p:nvPr/>
        </p:nvSpPr>
        <p:spPr>
          <a:xfrm>
            <a:off x="5787012" y="3458975"/>
            <a:ext cx="383400" cy="511499"/>
          </a:xfrm>
          <a:prstGeom prst="rect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200"/>
              <a:t>z2</a:t>
            </a:r>
          </a:p>
        </p:txBody>
      </p:sp>
      <p:sp>
        <p:nvSpPr>
          <p:cNvPr id="1558" name="Shape 1558"/>
          <p:cNvSpPr/>
          <p:nvPr/>
        </p:nvSpPr>
        <p:spPr>
          <a:xfrm>
            <a:off x="6326012" y="3458975"/>
            <a:ext cx="383400" cy="511499"/>
          </a:xfrm>
          <a:prstGeom prst="rect">
            <a:avLst/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200"/>
              <a:t>y2</a:t>
            </a:r>
          </a:p>
        </p:txBody>
      </p:sp>
      <p:sp>
        <p:nvSpPr>
          <p:cNvPr id="1571" name="Shape 1571"/>
          <p:cNvSpPr txBox="1"/>
          <p:nvPr/>
        </p:nvSpPr>
        <p:spPr>
          <a:xfrm>
            <a:off x="3352012" y="3401825"/>
            <a:ext cx="1086900" cy="625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Weighted features: D</a:t>
            </a:r>
          </a:p>
        </p:txBody>
      </p:sp>
      <p:sp>
        <p:nvSpPr>
          <p:cNvPr id="1572" name="Shape 1572"/>
          <p:cNvSpPr txBox="1"/>
          <p:nvPr/>
        </p:nvSpPr>
        <p:spPr>
          <a:xfrm>
            <a:off x="4590475" y="911150"/>
            <a:ext cx="1521299" cy="5348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Distribution </a:t>
            </a:r>
            <a:br>
              <a:rPr lang="en"/>
            </a:br>
            <a:r>
              <a:rPr lang="en"/>
              <a:t>over vocab</a:t>
            </a:r>
          </a:p>
        </p:txBody>
      </p:sp>
      <p:sp>
        <p:nvSpPr>
          <p:cNvPr id="1573" name="Shape 1573"/>
          <p:cNvSpPr txBox="1"/>
          <p:nvPr/>
        </p:nvSpPr>
        <p:spPr>
          <a:xfrm>
            <a:off x="404350" y="950375"/>
            <a:ext cx="2155200" cy="10304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Guess which framework was used to implement?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/>
          </a:p>
        </p:txBody>
      </p:sp>
      <p:sp>
        <p:nvSpPr>
          <p:cNvPr id="1574" name="Shape 1574"/>
          <p:cNvSpPr txBox="1"/>
          <p:nvPr/>
        </p:nvSpPr>
        <p:spPr>
          <a:xfrm>
            <a:off x="0" y="4002175"/>
            <a:ext cx="1974600" cy="5348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800">
                <a:solidFill>
                  <a:schemeClr val="dk1"/>
                </a:solidFill>
              </a:rPr>
              <a:t>Xu et al, “Show, Attend and Tell: Neural Image Caption Generation with Visual Attention”, ICML 2015</a:t>
            </a: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78" name="Shape 1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9" name="Shape 1579"/>
          <p:cNvSpPr txBox="1"/>
          <p:nvPr>
            <p:ph idx="12" type="sldNum"/>
          </p:nvPr>
        </p:nvSpPr>
        <p:spPr>
          <a:xfrm>
            <a:off x="6507723" y="4666350"/>
            <a:ext cx="8435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1580" name="Shape 15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6573" y="2150775"/>
            <a:ext cx="1106200" cy="1117700"/>
          </a:xfrm>
          <a:prstGeom prst="rect">
            <a:avLst/>
          </a:prstGeom>
          <a:noFill/>
          <a:ln>
            <a:noFill/>
          </a:ln>
        </p:spPr>
      </p:pic>
      <p:sp>
        <p:nvSpPr>
          <p:cNvPr id="1581" name="Shape 1581"/>
          <p:cNvSpPr/>
          <p:nvPr/>
        </p:nvSpPr>
        <p:spPr>
          <a:xfrm rot="-5400000">
            <a:off x="1584025" y="2294224"/>
            <a:ext cx="1030400" cy="830775"/>
          </a:xfrm>
          <a:prstGeom prst="flowChartManualOperation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82" name="Shape 1582"/>
          <p:cNvSpPr txBox="1"/>
          <p:nvPr/>
        </p:nvSpPr>
        <p:spPr>
          <a:xfrm>
            <a:off x="1677437" y="2480275"/>
            <a:ext cx="843599" cy="458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CNN</a:t>
            </a:r>
          </a:p>
        </p:txBody>
      </p:sp>
      <p:sp>
        <p:nvSpPr>
          <p:cNvPr id="1583" name="Shape 1583"/>
          <p:cNvSpPr txBox="1"/>
          <p:nvPr/>
        </p:nvSpPr>
        <p:spPr>
          <a:xfrm>
            <a:off x="406025" y="3225675"/>
            <a:ext cx="987300" cy="625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Image: </a:t>
            </a:r>
            <a:br>
              <a:rPr lang="en"/>
            </a:br>
            <a:r>
              <a:rPr lang="en"/>
              <a:t>H x W x 3</a:t>
            </a:r>
          </a:p>
        </p:txBody>
      </p:sp>
      <p:sp>
        <p:nvSpPr>
          <p:cNvPr id="1584" name="Shape 1584"/>
          <p:cNvSpPr txBox="1"/>
          <p:nvPr/>
        </p:nvSpPr>
        <p:spPr>
          <a:xfrm>
            <a:off x="2352250" y="3048375"/>
            <a:ext cx="987300" cy="625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Features: </a:t>
            </a:r>
            <a:br>
              <a:rPr lang="en"/>
            </a:br>
            <a:r>
              <a:rPr lang="en"/>
              <a:t>L x D</a:t>
            </a:r>
          </a:p>
        </p:txBody>
      </p:sp>
      <p:sp>
        <p:nvSpPr>
          <p:cNvPr id="1585" name="Shape 1585"/>
          <p:cNvSpPr/>
          <p:nvPr/>
        </p:nvSpPr>
        <p:spPr>
          <a:xfrm>
            <a:off x="3827687" y="2464175"/>
            <a:ext cx="383400" cy="511499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200"/>
              <a:t>h0</a:t>
            </a:r>
          </a:p>
        </p:txBody>
      </p:sp>
      <p:cxnSp>
        <p:nvCxnSpPr>
          <p:cNvPr id="1586" name="Shape 1586"/>
          <p:cNvCxnSpPr/>
          <p:nvPr/>
        </p:nvCxnSpPr>
        <p:spPr>
          <a:xfrm>
            <a:off x="3188935" y="2719925"/>
            <a:ext cx="517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587" name="Shape 1587"/>
          <p:cNvSpPr/>
          <p:nvPr/>
        </p:nvSpPr>
        <p:spPr>
          <a:xfrm>
            <a:off x="2654200" y="2523125"/>
            <a:ext cx="383400" cy="393600"/>
          </a:xfrm>
          <a:prstGeom prst="rect">
            <a:avLst/>
          </a:prstGeom>
          <a:solidFill>
            <a:srgbClr val="B4A7D6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1588" name="Shape 1588"/>
          <p:cNvCxnSpPr/>
          <p:nvPr/>
        </p:nvCxnSpPr>
        <p:spPr>
          <a:xfrm>
            <a:off x="2775750" y="2522675"/>
            <a:ext cx="0" cy="394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589" name="Shape 1589"/>
          <p:cNvCxnSpPr/>
          <p:nvPr/>
        </p:nvCxnSpPr>
        <p:spPr>
          <a:xfrm>
            <a:off x="2913822" y="2522685"/>
            <a:ext cx="0" cy="394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590" name="Shape 1590"/>
          <p:cNvCxnSpPr/>
          <p:nvPr/>
        </p:nvCxnSpPr>
        <p:spPr>
          <a:xfrm rot="10800000">
            <a:off x="2652598" y="2654024"/>
            <a:ext cx="389999" cy="1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591" name="Shape 1591"/>
          <p:cNvCxnSpPr/>
          <p:nvPr/>
        </p:nvCxnSpPr>
        <p:spPr>
          <a:xfrm rot="10800000">
            <a:off x="2652598" y="2784846"/>
            <a:ext cx="389999" cy="1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592" name="Shape 1592"/>
          <p:cNvSpPr/>
          <p:nvPr/>
        </p:nvSpPr>
        <p:spPr>
          <a:xfrm>
            <a:off x="3827687" y="1454078"/>
            <a:ext cx="383400" cy="511499"/>
          </a:xfrm>
          <a:prstGeom prst="rect">
            <a:avLst/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200"/>
              <a:t>a1</a:t>
            </a:r>
          </a:p>
        </p:txBody>
      </p:sp>
      <p:cxnSp>
        <p:nvCxnSpPr>
          <p:cNvPr id="1593" name="Shape 1593"/>
          <p:cNvCxnSpPr>
            <a:stCxn id="1592" idx="1"/>
            <a:endCxn id="1587" idx="0"/>
          </p:cNvCxnSpPr>
          <p:nvPr/>
        </p:nvCxnSpPr>
        <p:spPr>
          <a:xfrm flipH="1">
            <a:off x="2845787" y="1709828"/>
            <a:ext cx="981900" cy="813300"/>
          </a:xfrm>
          <a:prstGeom prst="curvedConnector2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594" name="Shape 1594"/>
          <p:cNvSpPr/>
          <p:nvPr/>
        </p:nvSpPr>
        <p:spPr>
          <a:xfrm>
            <a:off x="4451362" y="3458975"/>
            <a:ext cx="383400" cy="511499"/>
          </a:xfrm>
          <a:prstGeom prst="rect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200"/>
              <a:t>z1</a:t>
            </a:r>
          </a:p>
        </p:txBody>
      </p:sp>
      <p:cxnSp>
        <p:nvCxnSpPr>
          <p:cNvPr id="1595" name="Shape 1595"/>
          <p:cNvCxnSpPr>
            <a:stCxn id="1587" idx="2"/>
            <a:endCxn id="1594" idx="2"/>
          </p:cNvCxnSpPr>
          <p:nvPr/>
        </p:nvCxnSpPr>
        <p:spPr>
          <a:xfrm flipH="1" rot="-5400000">
            <a:off x="3217750" y="2544875"/>
            <a:ext cx="1053600" cy="1797300"/>
          </a:xfrm>
          <a:prstGeom prst="curvedConnector3">
            <a:avLst>
              <a:gd fmla="val 122580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596" name="Shape 1596"/>
          <p:cNvSpPr txBox="1"/>
          <p:nvPr/>
        </p:nvSpPr>
        <p:spPr>
          <a:xfrm>
            <a:off x="2328525" y="3783575"/>
            <a:ext cx="1170599" cy="703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Weighted combination of features</a:t>
            </a:r>
          </a:p>
        </p:txBody>
      </p:sp>
      <p:sp>
        <p:nvSpPr>
          <p:cNvPr id="1597" name="Shape 1597"/>
          <p:cNvSpPr/>
          <p:nvPr/>
        </p:nvSpPr>
        <p:spPr>
          <a:xfrm>
            <a:off x="4997562" y="3458975"/>
            <a:ext cx="383400" cy="511499"/>
          </a:xfrm>
          <a:prstGeom prst="rect">
            <a:avLst/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200"/>
              <a:t>y1</a:t>
            </a:r>
          </a:p>
        </p:txBody>
      </p:sp>
      <p:sp>
        <p:nvSpPr>
          <p:cNvPr id="1598" name="Shape 1598"/>
          <p:cNvSpPr/>
          <p:nvPr/>
        </p:nvSpPr>
        <p:spPr>
          <a:xfrm>
            <a:off x="4713337" y="2464175"/>
            <a:ext cx="383400" cy="511499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200"/>
              <a:t>h1</a:t>
            </a:r>
          </a:p>
        </p:txBody>
      </p:sp>
      <p:cxnSp>
        <p:nvCxnSpPr>
          <p:cNvPr id="1599" name="Shape 1599"/>
          <p:cNvCxnSpPr>
            <a:stCxn id="1594" idx="0"/>
            <a:endCxn id="1598" idx="2"/>
          </p:cNvCxnSpPr>
          <p:nvPr/>
        </p:nvCxnSpPr>
        <p:spPr>
          <a:xfrm flipH="1" rot="10800000">
            <a:off x="4643062" y="2975675"/>
            <a:ext cx="261900" cy="483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600" name="Shape 1600"/>
          <p:cNvCxnSpPr>
            <a:stCxn id="1597" idx="0"/>
            <a:endCxn id="1598" idx="2"/>
          </p:cNvCxnSpPr>
          <p:nvPr/>
        </p:nvCxnSpPr>
        <p:spPr>
          <a:xfrm rot="10800000">
            <a:off x="4905162" y="2975675"/>
            <a:ext cx="284100" cy="483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601" name="Shape 1601"/>
          <p:cNvSpPr txBox="1"/>
          <p:nvPr/>
        </p:nvSpPr>
        <p:spPr>
          <a:xfrm>
            <a:off x="4695625" y="3993800"/>
            <a:ext cx="987300" cy="3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First word</a:t>
            </a:r>
          </a:p>
        </p:txBody>
      </p:sp>
      <p:sp>
        <p:nvSpPr>
          <p:cNvPr id="1602" name="Shape 1602"/>
          <p:cNvSpPr txBox="1"/>
          <p:nvPr/>
        </p:nvSpPr>
        <p:spPr>
          <a:xfrm>
            <a:off x="3266550" y="877500"/>
            <a:ext cx="1521299" cy="5348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Distribution over L locations</a:t>
            </a:r>
          </a:p>
        </p:txBody>
      </p:sp>
      <p:cxnSp>
        <p:nvCxnSpPr>
          <p:cNvPr id="1603" name="Shape 1603"/>
          <p:cNvCxnSpPr>
            <a:stCxn id="1585" idx="0"/>
            <a:endCxn id="1592" idx="2"/>
          </p:cNvCxnSpPr>
          <p:nvPr/>
        </p:nvCxnSpPr>
        <p:spPr>
          <a:xfrm rot="10800000">
            <a:off x="4019387" y="1965575"/>
            <a:ext cx="0" cy="4986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604" name="Shape 1604"/>
          <p:cNvCxnSpPr>
            <a:stCxn id="1585" idx="3"/>
            <a:endCxn id="1598" idx="1"/>
          </p:cNvCxnSpPr>
          <p:nvPr/>
        </p:nvCxnSpPr>
        <p:spPr>
          <a:xfrm>
            <a:off x="4211087" y="2719924"/>
            <a:ext cx="5022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605" name="Shape 16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Soft Attention for Captioning</a:t>
            </a:r>
          </a:p>
        </p:txBody>
      </p:sp>
      <p:sp>
        <p:nvSpPr>
          <p:cNvPr id="1606" name="Shape 1606"/>
          <p:cNvSpPr/>
          <p:nvPr/>
        </p:nvSpPr>
        <p:spPr>
          <a:xfrm>
            <a:off x="4483737" y="1469378"/>
            <a:ext cx="383400" cy="511499"/>
          </a:xfrm>
          <a:prstGeom prst="rect">
            <a:avLst/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200"/>
              <a:t>a2</a:t>
            </a:r>
          </a:p>
        </p:txBody>
      </p:sp>
      <p:sp>
        <p:nvSpPr>
          <p:cNvPr id="1607" name="Shape 1607"/>
          <p:cNvSpPr/>
          <p:nvPr/>
        </p:nvSpPr>
        <p:spPr>
          <a:xfrm>
            <a:off x="4961937" y="1469378"/>
            <a:ext cx="383400" cy="511499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200"/>
              <a:t>d1</a:t>
            </a:r>
          </a:p>
        </p:txBody>
      </p:sp>
      <p:cxnSp>
        <p:nvCxnSpPr>
          <p:cNvPr id="1608" name="Shape 1608"/>
          <p:cNvCxnSpPr>
            <a:stCxn id="1598" idx="0"/>
            <a:endCxn id="1606" idx="2"/>
          </p:cNvCxnSpPr>
          <p:nvPr/>
        </p:nvCxnSpPr>
        <p:spPr>
          <a:xfrm rot="10800000">
            <a:off x="4675537" y="1980875"/>
            <a:ext cx="229500" cy="483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609" name="Shape 1609"/>
          <p:cNvCxnSpPr>
            <a:stCxn id="1598" idx="0"/>
            <a:endCxn id="1607" idx="2"/>
          </p:cNvCxnSpPr>
          <p:nvPr/>
        </p:nvCxnSpPr>
        <p:spPr>
          <a:xfrm flipH="1" rot="10800000">
            <a:off x="4905037" y="1980875"/>
            <a:ext cx="248700" cy="483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610" name="Shape 1610"/>
          <p:cNvCxnSpPr>
            <a:stCxn id="1606" idx="0"/>
            <a:endCxn id="1587" idx="0"/>
          </p:cNvCxnSpPr>
          <p:nvPr/>
        </p:nvCxnSpPr>
        <p:spPr>
          <a:xfrm rot="5400000">
            <a:off x="3233937" y="1081478"/>
            <a:ext cx="1053600" cy="1829400"/>
          </a:xfrm>
          <a:prstGeom prst="curvedConnector3">
            <a:avLst>
              <a:gd fmla="val -51237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611" name="Shape 1611"/>
          <p:cNvSpPr/>
          <p:nvPr/>
        </p:nvSpPr>
        <p:spPr>
          <a:xfrm>
            <a:off x="6048937" y="2464175"/>
            <a:ext cx="383400" cy="511499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200"/>
              <a:t>h2</a:t>
            </a:r>
          </a:p>
        </p:txBody>
      </p:sp>
      <p:cxnSp>
        <p:nvCxnSpPr>
          <p:cNvPr id="1612" name="Shape 1612"/>
          <p:cNvCxnSpPr>
            <a:stCxn id="1613" idx="0"/>
            <a:endCxn id="1611" idx="2"/>
          </p:cNvCxnSpPr>
          <p:nvPr/>
        </p:nvCxnSpPr>
        <p:spPr>
          <a:xfrm rot="10800000">
            <a:off x="6240512" y="2975675"/>
            <a:ext cx="277200" cy="483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614" name="Shape 1614"/>
          <p:cNvCxnSpPr>
            <a:stCxn id="1615" idx="0"/>
            <a:endCxn id="1611" idx="2"/>
          </p:cNvCxnSpPr>
          <p:nvPr/>
        </p:nvCxnSpPr>
        <p:spPr>
          <a:xfrm flipH="1" rot="10800000">
            <a:off x="5978712" y="2975675"/>
            <a:ext cx="261900" cy="483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616" name="Shape 1616"/>
          <p:cNvCxnSpPr>
            <a:stCxn id="1598" idx="3"/>
            <a:endCxn id="1611" idx="1"/>
          </p:cNvCxnSpPr>
          <p:nvPr/>
        </p:nvCxnSpPr>
        <p:spPr>
          <a:xfrm>
            <a:off x="5096737" y="2719924"/>
            <a:ext cx="9522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617" name="Shape 1617"/>
          <p:cNvSpPr/>
          <p:nvPr/>
        </p:nvSpPr>
        <p:spPr>
          <a:xfrm>
            <a:off x="5809837" y="1469378"/>
            <a:ext cx="383400" cy="511499"/>
          </a:xfrm>
          <a:prstGeom prst="rect">
            <a:avLst/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200"/>
              <a:t>a3</a:t>
            </a:r>
          </a:p>
        </p:txBody>
      </p:sp>
      <p:sp>
        <p:nvSpPr>
          <p:cNvPr id="1618" name="Shape 1618"/>
          <p:cNvSpPr/>
          <p:nvPr/>
        </p:nvSpPr>
        <p:spPr>
          <a:xfrm>
            <a:off x="6288037" y="1469378"/>
            <a:ext cx="383400" cy="511499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200"/>
              <a:t>d2</a:t>
            </a:r>
          </a:p>
        </p:txBody>
      </p:sp>
      <p:cxnSp>
        <p:nvCxnSpPr>
          <p:cNvPr id="1619" name="Shape 1619"/>
          <p:cNvCxnSpPr>
            <a:stCxn id="1620" idx="0"/>
            <a:endCxn id="1617" idx="2"/>
          </p:cNvCxnSpPr>
          <p:nvPr/>
        </p:nvCxnSpPr>
        <p:spPr>
          <a:xfrm rot="10800000">
            <a:off x="6001537" y="1980878"/>
            <a:ext cx="229500" cy="483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621" name="Shape 1621"/>
          <p:cNvCxnSpPr>
            <a:stCxn id="1620" idx="0"/>
            <a:endCxn id="1618" idx="2"/>
          </p:cNvCxnSpPr>
          <p:nvPr/>
        </p:nvCxnSpPr>
        <p:spPr>
          <a:xfrm flipH="1" rot="10800000">
            <a:off x="6231037" y="1980878"/>
            <a:ext cx="248700" cy="483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622" name="Shape 1622"/>
          <p:cNvSpPr/>
          <p:nvPr/>
        </p:nvSpPr>
        <p:spPr>
          <a:xfrm>
            <a:off x="6640475" y="2679225"/>
            <a:ext cx="81000" cy="810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23" name="Shape 1623"/>
          <p:cNvSpPr/>
          <p:nvPr/>
        </p:nvSpPr>
        <p:spPr>
          <a:xfrm>
            <a:off x="6907850" y="2679425"/>
            <a:ext cx="81000" cy="810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24" name="Shape 1624"/>
          <p:cNvSpPr/>
          <p:nvPr/>
        </p:nvSpPr>
        <p:spPr>
          <a:xfrm>
            <a:off x="7175225" y="2679425"/>
            <a:ext cx="81000" cy="810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1625" name="Shape 1625"/>
          <p:cNvCxnSpPr>
            <a:stCxn id="1587" idx="2"/>
            <a:endCxn id="1615" idx="2"/>
          </p:cNvCxnSpPr>
          <p:nvPr/>
        </p:nvCxnSpPr>
        <p:spPr>
          <a:xfrm flipH="1" rot="-5400000">
            <a:off x="3885550" y="1877075"/>
            <a:ext cx="1053600" cy="3132900"/>
          </a:xfrm>
          <a:prstGeom prst="curvedConnector3">
            <a:avLst>
              <a:gd fmla="val 153893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615" name="Shape 1615"/>
          <p:cNvSpPr/>
          <p:nvPr/>
        </p:nvSpPr>
        <p:spPr>
          <a:xfrm>
            <a:off x="5787012" y="3458975"/>
            <a:ext cx="383400" cy="511499"/>
          </a:xfrm>
          <a:prstGeom prst="rect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200"/>
              <a:t>z2</a:t>
            </a:r>
          </a:p>
        </p:txBody>
      </p:sp>
      <p:sp>
        <p:nvSpPr>
          <p:cNvPr id="1613" name="Shape 1613"/>
          <p:cNvSpPr/>
          <p:nvPr/>
        </p:nvSpPr>
        <p:spPr>
          <a:xfrm>
            <a:off x="6326012" y="3458975"/>
            <a:ext cx="383400" cy="511499"/>
          </a:xfrm>
          <a:prstGeom prst="rect">
            <a:avLst/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200"/>
              <a:t>y2</a:t>
            </a:r>
          </a:p>
        </p:txBody>
      </p:sp>
      <p:sp>
        <p:nvSpPr>
          <p:cNvPr id="1626" name="Shape 1626"/>
          <p:cNvSpPr txBox="1"/>
          <p:nvPr/>
        </p:nvSpPr>
        <p:spPr>
          <a:xfrm>
            <a:off x="3352012" y="3401825"/>
            <a:ext cx="1086900" cy="625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Weighted features: D</a:t>
            </a:r>
          </a:p>
        </p:txBody>
      </p:sp>
      <p:sp>
        <p:nvSpPr>
          <p:cNvPr id="1627" name="Shape 1627"/>
          <p:cNvSpPr txBox="1"/>
          <p:nvPr/>
        </p:nvSpPr>
        <p:spPr>
          <a:xfrm>
            <a:off x="4590475" y="911150"/>
            <a:ext cx="1521299" cy="5348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Distribution </a:t>
            </a:r>
            <a:br>
              <a:rPr lang="en"/>
            </a:br>
            <a:r>
              <a:rPr lang="en"/>
              <a:t>over vocab</a:t>
            </a:r>
          </a:p>
        </p:txBody>
      </p:sp>
      <p:sp>
        <p:nvSpPr>
          <p:cNvPr id="1628" name="Shape 1628"/>
          <p:cNvSpPr txBox="1"/>
          <p:nvPr/>
        </p:nvSpPr>
        <p:spPr>
          <a:xfrm>
            <a:off x="404350" y="950375"/>
            <a:ext cx="2155200" cy="10304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Guess which framework was used to implement?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Crazy RNN = </a:t>
            </a:r>
            <a:r>
              <a:rPr b="1" lang="en"/>
              <a:t>Theano</a:t>
            </a:r>
          </a:p>
        </p:txBody>
      </p:sp>
      <p:sp>
        <p:nvSpPr>
          <p:cNvPr id="1629" name="Shape 1629"/>
          <p:cNvSpPr txBox="1"/>
          <p:nvPr/>
        </p:nvSpPr>
        <p:spPr>
          <a:xfrm>
            <a:off x="0" y="4002175"/>
            <a:ext cx="1974600" cy="5348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800">
                <a:solidFill>
                  <a:schemeClr val="dk1"/>
                </a:solidFill>
              </a:rPr>
              <a:t>Xu et al, “Show, Attend and Tell: Neural Image Caption Generation with Visual Attention”, ICML 2015</a:t>
            </a: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33" name="Shape 1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4" name="Shape 163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Soft vs Hard Attention</a:t>
            </a:r>
          </a:p>
        </p:txBody>
      </p:sp>
      <p:sp>
        <p:nvSpPr>
          <p:cNvPr id="1635" name="Shape 1635"/>
          <p:cNvSpPr txBox="1"/>
          <p:nvPr>
            <p:ph idx="12" type="sldNum"/>
          </p:nvPr>
        </p:nvSpPr>
        <p:spPr>
          <a:xfrm>
            <a:off x="6507723" y="4666350"/>
            <a:ext cx="8435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1636" name="Shape 16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300" y="1015735"/>
            <a:ext cx="1214399" cy="1227024"/>
          </a:xfrm>
          <a:prstGeom prst="rect">
            <a:avLst/>
          </a:prstGeom>
          <a:noFill/>
          <a:ln>
            <a:noFill/>
          </a:ln>
        </p:spPr>
      </p:pic>
      <p:sp>
        <p:nvSpPr>
          <p:cNvPr id="1637" name="Shape 1637"/>
          <p:cNvSpPr/>
          <p:nvPr/>
        </p:nvSpPr>
        <p:spPr>
          <a:xfrm rot="-5400000">
            <a:off x="1506325" y="1213862"/>
            <a:ext cx="1030400" cy="830775"/>
          </a:xfrm>
          <a:prstGeom prst="flowChartManualOperation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38" name="Shape 1638"/>
          <p:cNvSpPr txBox="1"/>
          <p:nvPr/>
        </p:nvSpPr>
        <p:spPr>
          <a:xfrm>
            <a:off x="1599737" y="1399912"/>
            <a:ext cx="843599" cy="458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CNN</a:t>
            </a:r>
          </a:p>
        </p:txBody>
      </p:sp>
      <p:sp>
        <p:nvSpPr>
          <p:cNvPr id="1639" name="Shape 1639"/>
          <p:cNvSpPr txBox="1"/>
          <p:nvPr/>
        </p:nvSpPr>
        <p:spPr>
          <a:xfrm>
            <a:off x="311837" y="2142162"/>
            <a:ext cx="987300" cy="625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Image: </a:t>
            </a:r>
            <a:br>
              <a:rPr lang="en"/>
            </a:br>
            <a:r>
              <a:rPr lang="en"/>
              <a:t>H x W x 3</a:t>
            </a:r>
          </a:p>
        </p:txBody>
      </p:sp>
      <p:sp>
        <p:nvSpPr>
          <p:cNvPr id="1640" name="Shape 1640"/>
          <p:cNvSpPr txBox="1"/>
          <p:nvPr/>
        </p:nvSpPr>
        <p:spPr>
          <a:xfrm>
            <a:off x="2262350" y="1941730"/>
            <a:ext cx="1501799" cy="7973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Grid of features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/>
              <a:t>(Each D-dimensional)</a:t>
            </a:r>
          </a:p>
        </p:txBody>
      </p:sp>
      <p:graphicFrame>
        <p:nvGraphicFramePr>
          <p:cNvPr id="1641" name="Shape 1641"/>
          <p:cNvGraphicFramePr/>
          <p:nvPr/>
        </p:nvGraphicFramePr>
        <p:xfrm>
          <a:off x="2630400" y="1250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{9981B0DA-F799-4FBA-B2AE-0950254882EB}</a:tableStyleId>
              </a:tblPr>
              <a:tblGrid>
                <a:gridCol w="382850"/>
                <a:gridCol w="382850"/>
              </a:tblGrid>
              <a:tr h="285575"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a</a:t>
                      </a:r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b</a:t>
                      </a:r>
                    </a:p>
                  </a:txBody>
                  <a:tcPr marT="91425" marB="91425" marR="91425" marL="91425" anchor="ctr"/>
                </a:tc>
              </a:tr>
              <a:tr h="285575"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c</a:t>
                      </a:r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d</a:t>
                      </a: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graphicFrame>
        <p:nvGraphicFramePr>
          <p:cNvPr id="1642" name="Shape 1642"/>
          <p:cNvGraphicFramePr/>
          <p:nvPr/>
        </p:nvGraphicFramePr>
        <p:xfrm>
          <a:off x="2630400" y="29603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{9981B0DA-F799-4FBA-B2AE-0950254882EB}</a:tableStyleId>
              </a:tblPr>
              <a:tblGrid>
                <a:gridCol w="382850"/>
                <a:gridCol w="382850"/>
              </a:tblGrid>
              <a:tr h="285575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p</a:t>
                      </a:r>
                      <a:r>
                        <a:rPr baseline="-25000" lang="en"/>
                        <a:t>a</a:t>
                      </a:r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p</a:t>
                      </a:r>
                      <a:r>
                        <a:rPr baseline="-25000" lang="en"/>
                        <a:t>b</a:t>
                      </a:r>
                    </a:p>
                  </a:txBody>
                  <a:tcPr marT="91425" marB="91425" marR="91425" marL="91425" anchor="ctr"/>
                </a:tc>
              </a:tr>
              <a:tr h="285575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p</a:t>
                      </a:r>
                      <a:r>
                        <a:rPr baseline="-25000" lang="en"/>
                        <a:t>c</a:t>
                      </a:r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p</a:t>
                      </a:r>
                      <a:r>
                        <a:rPr baseline="-25000" lang="en"/>
                        <a:t>d</a:t>
                      </a: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sp>
        <p:nvSpPr>
          <p:cNvPr id="1643" name="Shape 1643"/>
          <p:cNvSpPr txBox="1"/>
          <p:nvPr/>
        </p:nvSpPr>
        <p:spPr>
          <a:xfrm>
            <a:off x="2181050" y="3666125"/>
            <a:ext cx="1664399" cy="7973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Distribution over grid locations</a:t>
            </a:r>
            <a:br>
              <a:rPr lang="en"/>
            </a:br>
            <a:r>
              <a:rPr lang="en"/>
              <a:t>p</a:t>
            </a:r>
            <a:r>
              <a:rPr baseline="-25000" lang="en"/>
              <a:t>a </a:t>
            </a:r>
            <a:r>
              <a:rPr lang="en"/>
              <a:t>+ p</a:t>
            </a:r>
            <a:r>
              <a:rPr baseline="-25000" lang="en"/>
              <a:t>b </a:t>
            </a:r>
            <a:r>
              <a:rPr lang="en"/>
              <a:t>+ p</a:t>
            </a:r>
            <a:r>
              <a:rPr baseline="-25000" lang="en"/>
              <a:t>c </a:t>
            </a:r>
            <a:r>
              <a:rPr lang="en"/>
              <a:t>+ p</a:t>
            </a:r>
            <a:r>
              <a:rPr baseline="-25000" lang="en"/>
              <a:t>c </a:t>
            </a:r>
            <a:r>
              <a:rPr lang="en"/>
              <a:t>= 1</a:t>
            </a:r>
          </a:p>
        </p:txBody>
      </p:sp>
      <p:sp>
        <p:nvSpPr>
          <p:cNvPr id="1644" name="Shape 1644"/>
          <p:cNvSpPr txBox="1"/>
          <p:nvPr/>
        </p:nvSpPr>
        <p:spPr>
          <a:xfrm>
            <a:off x="311837" y="3040325"/>
            <a:ext cx="987300" cy="625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From RNN:</a:t>
            </a:r>
          </a:p>
        </p:txBody>
      </p:sp>
      <p:cxnSp>
        <p:nvCxnSpPr>
          <p:cNvPr id="1645" name="Shape 1645"/>
          <p:cNvCxnSpPr>
            <a:stCxn id="1644" idx="3"/>
          </p:cNvCxnSpPr>
          <p:nvPr/>
        </p:nvCxnSpPr>
        <p:spPr>
          <a:xfrm flipH="1" rot="10800000">
            <a:off x="1299137" y="3352325"/>
            <a:ext cx="1103700" cy="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646" name="Shape 1646"/>
          <p:cNvSpPr txBox="1"/>
          <p:nvPr/>
        </p:nvSpPr>
        <p:spPr>
          <a:xfrm>
            <a:off x="0" y="4002175"/>
            <a:ext cx="1974600" cy="5348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800">
                <a:solidFill>
                  <a:schemeClr val="dk1"/>
                </a:solidFill>
              </a:rPr>
              <a:t>Xu et al, “Show, Attend and Tell: Neural Image Caption Generation with Visual Attention”, ICML 2015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-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